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74" r:id="rId2"/>
    <p:sldMasterId id="2147483852" r:id="rId3"/>
  </p:sldMasterIdLst>
  <p:notesMasterIdLst>
    <p:notesMasterId r:id="rId43"/>
  </p:notesMasterIdLst>
  <p:handoutMasterIdLst>
    <p:handoutMasterId r:id="rId44"/>
  </p:handoutMasterIdLst>
  <p:sldIdLst>
    <p:sldId id="306" r:id="rId4"/>
    <p:sldId id="261" r:id="rId5"/>
    <p:sldId id="319" r:id="rId6"/>
    <p:sldId id="320" r:id="rId7"/>
    <p:sldId id="322" r:id="rId8"/>
    <p:sldId id="355" r:id="rId9"/>
    <p:sldId id="323" r:id="rId10"/>
    <p:sldId id="324" r:id="rId11"/>
    <p:sldId id="325" r:id="rId12"/>
    <p:sldId id="348" r:id="rId13"/>
    <p:sldId id="351" r:id="rId14"/>
    <p:sldId id="262" r:id="rId15"/>
    <p:sldId id="349" r:id="rId16"/>
    <p:sldId id="263" r:id="rId17"/>
    <p:sldId id="352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50" r:id="rId26"/>
    <p:sldId id="360" r:id="rId27"/>
    <p:sldId id="361" r:id="rId28"/>
    <p:sldId id="356" r:id="rId29"/>
    <p:sldId id="357" r:id="rId30"/>
    <p:sldId id="358" r:id="rId31"/>
    <p:sldId id="359" r:id="rId32"/>
    <p:sldId id="347" r:id="rId33"/>
    <p:sldId id="308" r:id="rId34"/>
    <p:sldId id="354" r:id="rId35"/>
    <p:sldId id="309" r:id="rId36"/>
    <p:sldId id="353" r:id="rId37"/>
    <p:sldId id="307" r:id="rId38"/>
    <p:sldId id="363" r:id="rId39"/>
    <p:sldId id="364" r:id="rId40"/>
    <p:sldId id="365" r:id="rId41"/>
    <p:sldId id="310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r>
            <a:rPr lang="de-DE"/>
            <a:t>Zero</a:t>
          </a:r>
          <a:r>
            <a:rPr lang="de-DE" baseline="0"/>
            <a:t> Crossing rate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r>
            <a:rPr lang="de-DE" dirty="0"/>
            <a:t>Spectral Centroid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r>
            <a:rPr lang="en-US" dirty="0"/>
            <a:t>Mel</a:t>
          </a:r>
          <a:r>
            <a:rPr lang="de-DE" dirty="0"/>
            <a:t>-</a:t>
          </a:r>
          <a:r>
            <a:rPr lang="de-DE" dirty="0" err="1"/>
            <a:t>Frequency</a:t>
          </a:r>
          <a:r>
            <a:rPr lang="de-DE" dirty="0"/>
            <a:t> </a:t>
          </a:r>
          <a:r>
            <a:rPr lang="de-DE" dirty="0" err="1"/>
            <a:t>Cepstral</a:t>
          </a:r>
          <a:r>
            <a:rPr lang="de-DE" dirty="0"/>
            <a:t> </a:t>
          </a:r>
          <a:r>
            <a:rPr lang="de-DE" dirty="0" err="1"/>
            <a:t>Coefficients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E151A29B-3A79-496F-A556-DBDB0C6C2D6F}">
      <dgm:prSet/>
      <dgm:spPr/>
      <dgm:t>
        <a:bodyPr/>
        <a:lstStyle/>
        <a:p>
          <a:r>
            <a:rPr lang="en-GB" dirty="0"/>
            <a:t>Chroma Frequencies </a:t>
          </a:r>
          <a:endParaRPr lang="en-US" dirty="0"/>
        </a:p>
      </dgm:t>
    </dgm:pt>
    <dgm:pt modelId="{AD9F426D-06C8-4669-8009-116229EE0850}" type="parTrans" cxnId="{49DAE7A4-4C0F-4923-809B-AD5CB07ACE1D}">
      <dgm:prSet/>
      <dgm:spPr/>
      <dgm:t>
        <a:bodyPr/>
        <a:lstStyle/>
        <a:p>
          <a:endParaRPr lang="en-US"/>
        </a:p>
      </dgm:t>
    </dgm:pt>
    <dgm:pt modelId="{3F246D40-D65E-4E41-9688-97FCEC6E75C7}" type="sibTrans" cxnId="{49DAE7A4-4C0F-4923-809B-AD5CB07ACE1D}">
      <dgm:prSet/>
      <dgm:spPr/>
      <dgm:t>
        <a:bodyPr/>
        <a:lstStyle/>
        <a:p>
          <a:endParaRPr lang="en-US"/>
        </a:p>
      </dgm:t>
    </dgm:pt>
    <dgm:pt modelId="{333E7AB1-4798-4AD9-83E1-FF3AC8DF130C}">
      <dgm:prSet/>
      <dgm:spPr/>
      <dgm:t>
        <a:bodyPr/>
        <a:lstStyle/>
        <a:p>
          <a:r>
            <a:rPr lang="de-DE"/>
            <a:t>Chords</a:t>
          </a:r>
          <a:endParaRPr lang="en-US"/>
        </a:p>
      </dgm:t>
    </dgm:pt>
    <dgm:pt modelId="{836B631B-EADD-4DC2-9997-EFE3E7C6F0AC}" type="parTrans" cxnId="{045F86EC-083D-47EC-950B-B69F916A70C5}">
      <dgm:prSet/>
      <dgm:spPr/>
      <dgm:t>
        <a:bodyPr/>
        <a:lstStyle/>
        <a:p>
          <a:endParaRPr lang="en-US"/>
        </a:p>
      </dgm:t>
    </dgm:pt>
    <dgm:pt modelId="{7EFA989A-E8BC-44C3-97AB-816451056955}" type="sibTrans" cxnId="{045F86EC-083D-47EC-950B-B69F916A70C5}">
      <dgm:prSet/>
      <dgm:spPr/>
      <dgm:t>
        <a:bodyPr/>
        <a:lstStyle/>
        <a:p>
          <a:endParaRPr lang="en-US"/>
        </a:p>
      </dgm:t>
    </dgm:pt>
    <dgm:pt modelId="{2AD04803-20B4-4478-8754-C16535EC1B2F}" type="pres">
      <dgm:prSet presAssocID="{34FF870C-5D9B-4878-9827-A3D8F8D3B4C3}" presName="outerComposite" presStyleCnt="0">
        <dgm:presLayoutVars>
          <dgm:chMax val="5"/>
          <dgm:dir/>
          <dgm:resizeHandles val="exact"/>
        </dgm:presLayoutVars>
      </dgm:prSet>
      <dgm:spPr/>
    </dgm:pt>
    <dgm:pt modelId="{6423C88D-2E89-4C88-8E49-654CA61F2BBB}" type="pres">
      <dgm:prSet presAssocID="{34FF870C-5D9B-4878-9827-A3D8F8D3B4C3}" presName="dummyMaxCanvas" presStyleCnt="0">
        <dgm:presLayoutVars/>
      </dgm:prSet>
      <dgm:spPr/>
    </dgm:pt>
    <dgm:pt modelId="{D5F0D7F6-C6D4-4BC0-BE2E-21DCC02EC164}" type="pres">
      <dgm:prSet presAssocID="{34FF870C-5D9B-4878-9827-A3D8F8D3B4C3}" presName="FiveNodes_1" presStyleLbl="node1" presStyleIdx="0" presStyleCnt="5">
        <dgm:presLayoutVars>
          <dgm:bulletEnabled val="1"/>
        </dgm:presLayoutVars>
      </dgm:prSet>
      <dgm:spPr/>
    </dgm:pt>
    <dgm:pt modelId="{84D4B145-A8EE-4E65-8BA5-B2C1875B8734}" type="pres">
      <dgm:prSet presAssocID="{34FF870C-5D9B-4878-9827-A3D8F8D3B4C3}" presName="FiveNodes_2" presStyleLbl="node1" presStyleIdx="1" presStyleCnt="5">
        <dgm:presLayoutVars>
          <dgm:bulletEnabled val="1"/>
        </dgm:presLayoutVars>
      </dgm:prSet>
      <dgm:spPr/>
    </dgm:pt>
    <dgm:pt modelId="{F89030AB-6E47-42B4-B685-B13302F6AE58}" type="pres">
      <dgm:prSet presAssocID="{34FF870C-5D9B-4878-9827-A3D8F8D3B4C3}" presName="FiveNodes_3" presStyleLbl="node1" presStyleIdx="2" presStyleCnt="5">
        <dgm:presLayoutVars>
          <dgm:bulletEnabled val="1"/>
        </dgm:presLayoutVars>
      </dgm:prSet>
      <dgm:spPr/>
    </dgm:pt>
    <dgm:pt modelId="{A6DD7EC6-EAF1-4A24-8CF3-0875E652C29E}" type="pres">
      <dgm:prSet presAssocID="{34FF870C-5D9B-4878-9827-A3D8F8D3B4C3}" presName="FiveNodes_4" presStyleLbl="node1" presStyleIdx="3" presStyleCnt="5">
        <dgm:presLayoutVars>
          <dgm:bulletEnabled val="1"/>
        </dgm:presLayoutVars>
      </dgm:prSet>
      <dgm:spPr/>
    </dgm:pt>
    <dgm:pt modelId="{338E80DC-91BB-4F19-B935-FF7EAB65711C}" type="pres">
      <dgm:prSet presAssocID="{34FF870C-5D9B-4878-9827-A3D8F8D3B4C3}" presName="FiveNodes_5" presStyleLbl="node1" presStyleIdx="4" presStyleCnt="5">
        <dgm:presLayoutVars>
          <dgm:bulletEnabled val="1"/>
        </dgm:presLayoutVars>
      </dgm:prSet>
      <dgm:spPr/>
    </dgm:pt>
    <dgm:pt modelId="{8AD47133-FDB1-4D4C-BDD1-7D17837F5314}" type="pres">
      <dgm:prSet presAssocID="{34FF870C-5D9B-4878-9827-A3D8F8D3B4C3}" presName="FiveConn_1-2" presStyleLbl="fgAccFollowNode1" presStyleIdx="0" presStyleCnt="4">
        <dgm:presLayoutVars>
          <dgm:bulletEnabled val="1"/>
        </dgm:presLayoutVars>
      </dgm:prSet>
      <dgm:spPr/>
    </dgm:pt>
    <dgm:pt modelId="{DAF42A0F-952A-48EC-A6C1-3A56FE1EC19A}" type="pres">
      <dgm:prSet presAssocID="{34FF870C-5D9B-4878-9827-A3D8F8D3B4C3}" presName="FiveConn_2-3" presStyleLbl="fgAccFollowNode1" presStyleIdx="1" presStyleCnt="4">
        <dgm:presLayoutVars>
          <dgm:bulletEnabled val="1"/>
        </dgm:presLayoutVars>
      </dgm:prSet>
      <dgm:spPr/>
    </dgm:pt>
    <dgm:pt modelId="{BBBF27A7-7164-4AC3-9BF0-326EB6A24155}" type="pres">
      <dgm:prSet presAssocID="{34FF870C-5D9B-4878-9827-A3D8F8D3B4C3}" presName="FiveConn_3-4" presStyleLbl="fgAccFollowNode1" presStyleIdx="2" presStyleCnt="4">
        <dgm:presLayoutVars>
          <dgm:bulletEnabled val="1"/>
        </dgm:presLayoutVars>
      </dgm:prSet>
      <dgm:spPr/>
    </dgm:pt>
    <dgm:pt modelId="{C34291D0-40C7-40D5-A268-124659AE9946}" type="pres">
      <dgm:prSet presAssocID="{34FF870C-5D9B-4878-9827-A3D8F8D3B4C3}" presName="FiveConn_4-5" presStyleLbl="fgAccFollowNode1" presStyleIdx="3" presStyleCnt="4">
        <dgm:presLayoutVars>
          <dgm:bulletEnabled val="1"/>
        </dgm:presLayoutVars>
      </dgm:prSet>
      <dgm:spPr/>
    </dgm:pt>
    <dgm:pt modelId="{70BB25C2-62A5-4B75-AAFE-A7B779D12F63}" type="pres">
      <dgm:prSet presAssocID="{34FF870C-5D9B-4878-9827-A3D8F8D3B4C3}" presName="FiveNodes_1_text" presStyleLbl="node1" presStyleIdx="4" presStyleCnt="5">
        <dgm:presLayoutVars>
          <dgm:bulletEnabled val="1"/>
        </dgm:presLayoutVars>
      </dgm:prSet>
      <dgm:spPr/>
    </dgm:pt>
    <dgm:pt modelId="{B3A1B829-C127-474A-93AA-F9C44DCB558B}" type="pres">
      <dgm:prSet presAssocID="{34FF870C-5D9B-4878-9827-A3D8F8D3B4C3}" presName="FiveNodes_2_text" presStyleLbl="node1" presStyleIdx="4" presStyleCnt="5">
        <dgm:presLayoutVars>
          <dgm:bulletEnabled val="1"/>
        </dgm:presLayoutVars>
      </dgm:prSet>
      <dgm:spPr/>
    </dgm:pt>
    <dgm:pt modelId="{66698423-28D9-434A-A18E-B8B26A103A5C}" type="pres">
      <dgm:prSet presAssocID="{34FF870C-5D9B-4878-9827-A3D8F8D3B4C3}" presName="FiveNodes_3_text" presStyleLbl="node1" presStyleIdx="4" presStyleCnt="5">
        <dgm:presLayoutVars>
          <dgm:bulletEnabled val="1"/>
        </dgm:presLayoutVars>
      </dgm:prSet>
      <dgm:spPr/>
    </dgm:pt>
    <dgm:pt modelId="{7F4E40D8-B9BE-48FE-B7B6-23CDC98E1DAF}" type="pres">
      <dgm:prSet presAssocID="{34FF870C-5D9B-4878-9827-A3D8F8D3B4C3}" presName="FiveNodes_4_text" presStyleLbl="node1" presStyleIdx="4" presStyleCnt="5">
        <dgm:presLayoutVars>
          <dgm:bulletEnabled val="1"/>
        </dgm:presLayoutVars>
      </dgm:prSet>
      <dgm:spPr/>
    </dgm:pt>
    <dgm:pt modelId="{2917C8F6-7BF9-4575-9328-1538DEE119D9}" type="pres">
      <dgm:prSet presAssocID="{34FF870C-5D9B-4878-9827-A3D8F8D3B4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E248DC0D-04FE-4F7E-A3C0-B5E263B4C672}" type="presOf" srcId="{3F246D40-D65E-4E41-9688-97FCEC6E75C7}" destId="{C34291D0-40C7-40D5-A268-124659AE9946}" srcOrd="0" destOrd="0" presId="urn:microsoft.com/office/officeart/2005/8/layout/vProcess5"/>
    <dgm:cxn modelId="{788B8E0F-3361-4CC3-A977-51C74CE3D594}" type="presOf" srcId="{193252BB-1661-4EF1-B4B4-B609E884D6B5}" destId="{D5F0D7F6-C6D4-4BC0-BE2E-21DCC02EC164}" srcOrd="0" destOrd="0" presId="urn:microsoft.com/office/officeart/2005/8/layout/vProcess5"/>
    <dgm:cxn modelId="{2387FB5B-7011-42C4-BA51-472459AB7126}" type="presOf" srcId="{E151A29B-3A79-496F-A556-DBDB0C6C2D6F}" destId="{7F4E40D8-B9BE-48FE-B7B6-23CDC98E1DAF}" srcOrd="1" destOrd="0" presId="urn:microsoft.com/office/officeart/2005/8/layout/vProcess5"/>
    <dgm:cxn modelId="{760F2F65-2883-4476-AC83-6055E234BD04}" type="presOf" srcId="{A0E3938A-38FD-4C6B-BC76-DCF294EE93DC}" destId="{66698423-28D9-434A-A18E-B8B26A103A5C}" srcOrd="1" destOrd="0" presId="urn:microsoft.com/office/officeart/2005/8/layout/vProcess5"/>
    <dgm:cxn modelId="{6FB3C667-F2D2-4845-B1A8-F8FA98741D9E}" type="presOf" srcId="{193252BB-1661-4EF1-B4B4-B609E884D6B5}" destId="{70BB25C2-62A5-4B75-AAFE-A7B779D12F63}" srcOrd="1" destOrd="0" presId="urn:microsoft.com/office/officeart/2005/8/layout/vProcess5"/>
    <dgm:cxn modelId="{D8B03C4A-C616-4EBA-BEA5-71BCBC54C67E}" type="presOf" srcId="{54292CB0-011E-4706-9294-372AD5816BB9}" destId="{8AD47133-FDB1-4D4C-BDD1-7D17837F5314}" srcOrd="0" destOrd="0" presId="urn:microsoft.com/office/officeart/2005/8/layout/vProcess5"/>
    <dgm:cxn modelId="{4B6BAD55-AAA9-4E67-A83B-4A5AE5977667}" type="presOf" srcId="{FB489039-8D8A-4FC2-9B37-994383FDE902}" destId="{DAF42A0F-952A-48EC-A6C1-3A56FE1EC19A}" srcOrd="0" destOrd="0" presId="urn:microsoft.com/office/officeart/2005/8/layout/vProcess5"/>
    <dgm:cxn modelId="{E8CD1257-2976-4B0B-8310-4343F39E2E0F}" type="presOf" srcId="{E151A29B-3A79-496F-A556-DBDB0C6C2D6F}" destId="{A6DD7EC6-EAF1-4A24-8CF3-0875E652C29E}" srcOrd="0" destOrd="0" presId="urn:microsoft.com/office/officeart/2005/8/layout/vProcess5"/>
    <dgm:cxn modelId="{5299F079-935D-4097-B9AB-235D4B19D6B0}" type="presOf" srcId="{34FF870C-5D9B-4878-9827-A3D8F8D3B4C3}" destId="{2AD04803-20B4-4478-8754-C16535EC1B2F}" srcOrd="0" destOrd="0" presId="urn:microsoft.com/office/officeart/2005/8/layout/vProcess5"/>
    <dgm:cxn modelId="{D020CF90-FBBE-4BB2-B1B3-A0CD0974B30A}" type="presOf" srcId="{1777E161-D0DE-4D31-91FE-E2AD8AAC6AAC}" destId="{B3A1B829-C127-474A-93AA-F9C44DCB558B}" srcOrd="1" destOrd="0" presId="urn:microsoft.com/office/officeart/2005/8/layout/vProcess5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430538A3-2990-4BF3-A478-B06350F0A640}" type="presOf" srcId="{A0E3938A-38FD-4C6B-BC76-DCF294EE93DC}" destId="{F89030AB-6E47-42B4-B685-B13302F6AE58}" srcOrd="0" destOrd="0" presId="urn:microsoft.com/office/officeart/2005/8/layout/vProcess5"/>
    <dgm:cxn modelId="{49DAE7A4-4C0F-4923-809B-AD5CB07ACE1D}" srcId="{34FF870C-5D9B-4878-9827-A3D8F8D3B4C3}" destId="{E151A29B-3A79-496F-A556-DBDB0C6C2D6F}" srcOrd="3" destOrd="0" parTransId="{AD9F426D-06C8-4669-8009-116229EE0850}" sibTransId="{3F246D40-D65E-4E41-9688-97FCEC6E75C7}"/>
    <dgm:cxn modelId="{DE362EB8-47C9-4CD6-9B21-F7F5F448CB31}" type="presOf" srcId="{333E7AB1-4798-4AD9-83E1-FF3AC8DF130C}" destId="{2917C8F6-7BF9-4575-9328-1538DEE119D9}" srcOrd="1" destOrd="0" presId="urn:microsoft.com/office/officeart/2005/8/layout/vProcess5"/>
    <dgm:cxn modelId="{D2733ABD-4B10-4982-963E-7822B077307B}" type="presOf" srcId="{1777E161-D0DE-4D31-91FE-E2AD8AAC6AAC}" destId="{84D4B145-A8EE-4E65-8BA5-B2C1875B8734}" srcOrd="0" destOrd="0" presId="urn:microsoft.com/office/officeart/2005/8/layout/vProcess5"/>
    <dgm:cxn modelId="{045F86EC-083D-47EC-950B-B69F916A70C5}" srcId="{34FF870C-5D9B-4878-9827-A3D8F8D3B4C3}" destId="{333E7AB1-4798-4AD9-83E1-FF3AC8DF130C}" srcOrd="4" destOrd="0" parTransId="{836B631B-EADD-4DC2-9997-EFE3E7C6F0AC}" sibTransId="{7EFA989A-E8BC-44C3-97AB-816451056955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6F7D91FB-FD85-47F2-AE4C-5DF66FB1F0C4}" type="presOf" srcId="{333E7AB1-4798-4AD9-83E1-FF3AC8DF130C}" destId="{338E80DC-91BB-4F19-B935-FF7EAB65711C}" srcOrd="0" destOrd="0" presId="urn:microsoft.com/office/officeart/2005/8/layout/vProcess5"/>
    <dgm:cxn modelId="{53C48EFC-9318-431F-A12F-7BDF75DA2EF0}" type="presOf" srcId="{7DE219E0-15AA-4B4B-9BED-F21993E27992}" destId="{BBBF27A7-7164-4AC3-9BF0-326EB6A24155}" srcOrd="0" destOrd="0" presId="urn:microsoft.com/office/officeart/2005/8/layout/vProcess5"/>
    <dgm:cxn modelId="{8EF30657-85A7-497D-9E4F-8B4D2B68540F}" type="presParOf" srcId="{2AD04803-20B4-4478-8754-C16535EC1B2F}" destId="{6423C88D-2E89-4C88-8E49-654CA61F2BBB}" srcOrd="0" destOrd="0" presId="urn:microsoft.com/office/officeart/2005/8/layout/vProcess5"/>
    <dgm:cxn modelId="{78F3C65F-601C-40DC-A582-4CAA8CD6FD6E}" type="presParOf" srcId="{2AD04803-20B4-4478-8754-C16535EC1B2F}" destId="{D5F0D7F6-C6D4-4BC0-BE2E-21DCC02EC164}" srcOrd="1" destOrd="0" presId="urn:microsoft.com/office/officeart/2005/8/layout/vProcess5"/>
    <dgm:cxn modelId="{351B7545-1266-4319-A54D-22B392D01F7E}" type="presParOf" srcId="{2AD04803-20B4-4478-8754-C16535EC1B2F}" destId="{84D4B145-A8EE-4E65-8BA5-B2C1875B8734}" srcOrd="2" destOrd="0" presId="urn:microsoft.com/office/officeart/2005/8/layout/vProcess5"/>
    <dgm:cxn modelId="{3F370EDD-D966-471A-AAD3-11D7403E2B31}" type="presParOf" srcId="{2AD04803-20B4-4478-8754-C16535EC1B2F}" destId="{F89030AB-6E47-42B4-B685-B13302F6AE58}" srcOrd="3" destOrd="0" presId="urn:microsoft.com/office/officeart/2005/8/layout/vProcess5"/>
    <dgm:cxn modelId="{DA2650C0-7B60-440C-8B44-A7A17EAA738C}" type="presParOf" srcId="{2AD04803-20B4-4478-8754-C16535EC1B2F}" destId="{A6DD7EC6-EAF1-4A24-8CF3-0875E652C29E}" srcOrd="4" destOrd="0" presId="urn:microsoft.com/office/officeart/2005/8/layout/vProcess5"/>
    <dgm:cxn modelId="{17ED2BBA-2F83-4740-BD25-429C2B043918}" type="presParOf" srcId="{2AD04803-20B4-4478-8754-C16535EC1B2F}" destId="{338E80DC-91BB-4F19-B935-FF7EAB65711C}" srcOrd="5" destOrd="0" presId="urn:microsoft.com/office/officeart/2005/8/layout/vProcess5"/>
    <dgm:cxn modelId="{63A50B32-F904-48F0-9141-6171A7F164D7}" type="presParOf" srcId="{2AD04803-20B4-4478-8754-C16535EC1B2F}" destId="{8AD47133-FDB1-4D4C-BDD1-7D17837F5314}" srcOrd="6" destOrd="0" presId="urn:microsoft.com/office/officeart/2005/8/layout/vProcess5"/>
    <dgm:cxn modelId="{ED309D1B-4592-4EE0-BEE0-604273E70013}" type="presParOf" srcId="{2AD04803-20B4-4478-8754-C16535EC1B2F}" destId="{DAF42A0F-952A-48EC-A6C1-3A56FE1EC19A}" srcOrd="7" destOrd="0" presId="urn:microsoft.com/office/officeart/2005/8/layout/vProcess5"/>
    <dgm:cxn modelId="{42A907A3-A59B-4677-A721-C3A36EFE1181}" type="presParOf" srcId="{2AD04803-20B4-4478-8754-C16535EC1B2F}" destId="{BBBF27A7-7164-4AC3-9BF0-326EB6A24155}" srcOrd="8" destOrd="0" presId="urn:microsoft.com/office/officeart/2005/8/layout/vProcess5"/>
    <dgm:cxn modelId="{97B2D519-272C-4AD3-B281-DF01B104BA42}" type="presParOf" srcId="{2AD04803-20B4-4478-8754-C16535EC1B2F}" destId="{C34291D0-40C7-40D5-A268-124659AE9946}" srcOrd="9" destOrd="0" presId="urn:microsoft.com/office/officeart/2005/8/layout/vProcess5"/>
    <dgm:cxn modelId="{30835C24-D4E6-4AF3-BBFD-C952E31BFE67}" type="presParOf" srcId="{2AD04803-20B4-4478-8754-C16535EC1B2F}" destId="{70BB25C2-62A5-4B75-AAFE-A7B779D12F63}" srcOrd="10" destOrd="0" presId="urn:microsoft.com/office/officeart/2005/8/layout/vProcess5"/>
    <dgm:cxn modelId="{5F185D70-99C6-4CE0-810E-3ADA48FCFF1B}" type="presParOf" srcId="{2AD04803-20B4-4478-8754-C16535EC1B2F}" destId="{B3A1B829-C127-474A-93AA-F9C44DCB558B}" srcOrd="11" destOrd="0" presId="urn:microsoft.com/office/officeart/2005/8/layout/vProcess5"/>
    <dgm:cxn modelId="{41BBCEF5-C269-4CAA-A5E7-A0A859C82FBA}" type="presParOf" srcId="{2AD04803-20B4-4478-8754-C16535EC1B2F}" destId="{66698423-28D9-434A-A18E-B8B26A103A5C}" srcOrd="12" destOrd="0" presId="urn:microsoft.com/office/officeart/2005/8/layout/vProcess5"/>
    <dgm:cxn modelId="{143F5534-502B-47F0-AEB3-0BC8617CBA0A}" type="presParOf" srcId="{2AD04803-20B4-4478-8754-C16535EC1B2F}" destId="{7F4E40D8-B9BE-48FE-B7B6-23CDC98E1DAF}" srcOrd="13" destOrd="0" presId="urn:microsoft.com/office/officeart/2005/8/layout/vProcess5"/>
    <dgm:cxn modelId="{5B664FED-5121-422E-A349-DD28011D18F9}" type="presParOf" srcId="{2AD04803-20B4-4478-8754-C16535EC1B2F}" destId="{2917C8F6-7BF9-4575-9328-1538DEE119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0D7F6-C6D4-4BC0-BE2E-21DCC02EC164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Zero</a:t>
          </a:r>
          <a:r>
            <a:rPr lang="de-DE" sz="2700" kern="1200" baseline="0"/>
            <a:t> Crossing rate</a:t>
          </a:r>
          <a:endParaRPr lang="en-US" sz="2700" kern="1200" dirty="0"/>
        </a:p>
      </dsp:txBody>
      <dsp:txXfrm>
        <a:off x="18881" y="18881"/>
        <a:ext cx="6621870" cy="606890"/>
      </dsp:txXfrm>
    </dsp:sp>
    <dsp:sp modelId="{84D4B145-A8EE-4E65-8BA5-B2C1875B873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Spectral Centroid </a:t>
          </a:r>
          <a:endParaRPr lang="en-US" sz="2700" kern="1200" dirty="0"/>
        </a:p>
      </dsp:txBody>
      <dsp:txXfrm>
        <a:off x="570950" y="753068"/>
        <a:ext cx="6384069" cy="606890"/>
      </dsp:txXfrm>
    </dsp:sp>
    <dsp:sp modelId="{F89030AB-6E47-42B4-B685-B13302F6AE58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Mel</a:t>
          </a:r>
          <a:r>
            <a:rPr lang="de-DE" sz="2700" kern="1200" dirty="0"/>
            <a:t>-</a:t>
          </a:r>
          <a:r>
            <a:rPr lang="de-DE" sz="2700" kern="1200" dirty="0" err="1"/>
            <a:t>Frequency</a:t>
          </a:r>
          <a:r>
            <a:rPr lang="de-DE" sz="2700" kern="1200" dirty="0"/>
            <a:t> </a:t>
          </a:r>
          <a:r>
            <a:rPr lang="de-DE" sz="2700" kern="1200" dirty="0" err="1"/>
            <a:t>Cepstral</a:t>
          </a:r>
          <a:r>
            <a:rPr lang="de-DE" sz="2700" kern="1200" dirty="0"/>
            <a:t> </a:t>
          </a:r>
          <a:r>
            <a:rPr lang="de-DE" sz="2700" kern="1200" dirty="0" err="1"/>
            <a:t>Coefficients</a:t>
          </a:r>
          <a:endParaRPr lang="en-US" sz="2700" kern="1200" dirty="0"/>
        </a:p>
      </dsp:txBody>
      <dsp:txXfrm>
        <a:off x="1123018" y="1487255"/>
        <a:ext cx="6384069" cy="606889"/>
      </dsp:txXfrm>
    </dsp:sp>
    <dsp:sp modelId="{A6DD7EC6-EAF1-4A24-8CF3-0875E652C29E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Chroma Frequencies </a:t>
          </a:r>
          <a:endParaRPr lang="en-US" sz="2700" kern="1200" dirty="0"/>
        </a:p>
      </dsp:txBody>
      <dsp:txXfrm>
        <a:off x="1675087" y="2221442"/>
        <a:ext cx="6384069" cy="606890"/>
      </dsp:txXfrm>
    </dsp:sp>
    <dsp:sp modelId="{338E80DC-91BB-4F19-B935-FF7EAB65711C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Chords</a:t>
          </a:r>
          <a:endParaRPr lang="en-US" sz="2700" kern="1200"/>
        </a:p>
      </dsp:txBody>
      <dsp:txXfrm>
        <a:off x="2227156" y="2955629"/>
        <a:ext cx="6384069" cy="606889"/>
      </dsp:txXfrm>
    </dsp:sp>
    <dsp:sp modelId="{8AD47133-FDB1-4D4C-BDD1-7D17837F5314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068180" y="470954"/>
        <a:ext cx="230463" cy="315315"/>
      </dsp:txXfrm>
    </dsp:sp>
    <dsp:sp modelId="{DAF42A0F-952A-48EC-A6C1-3A56FE1EC19A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20249" y="1205141"/>
        <a:ext cx="230463" cy="315315"/>
      </dsp:txXfrm>
    </dsp:sp>
    <dsp:sp modelId="{BBBF27A7-7164-4AC3-9BF0-326EB6A24155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72318" y="1928583"/>
        <a:ext cx="230463" cy="315315"/>
      </dsp:txXfrm>
    </dsp:sp>
    <dsp:sp modelId="{C34291D0-40C7-40D5-A268-124659AE9946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4387" y="2669933"/>
        <a:ext cx="230463" cy="3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415BEE-BB71-4D6C-86A4-BAF03FF47D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1EB68-BE9E-4A0A-9291-1554DE6020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024BF-C0AA-468D-992B-A5BB3A83D799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11EA5-A09A-4B88-926D-525700202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F406A-A3CD-48AA-A684-AB65409055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B5E65-DE84-4450-8E8A-E9E3F1609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21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Metal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A85AA-56F8-48E5-8212-F3ADB2F3A8ED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87295-1ED2-4217-BD5D-EDFC1CC433A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149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2D310309-7CEB-4085-BEC3-C1633CA4D10F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831-A500-4E11-A11D-1E6E776FEFDE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9F79-8EF7-4AF4-9536-636C3846AC70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5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5BBB-2B0B-4ADB-B226-563F50073518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8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A00F3-DB7D-4BF2-9807-6B10AAA5798F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1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F15D-8036-4B94-9254-A1097647E9DD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2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326D-B271-4855-A7DE-CEDF63473373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56E1-ED71-4562-B6D6-5407C09C0348}" type="datetime1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5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3F5EF-8D0D-4520-98E0-383871B190F4}" type="datetime1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89E2-E881-4557-9222-50DD26D15B5D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14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B525-BC5D-4F0B-9969-69708F4E9478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B6D1FA-5BB0-4FFF-90D1-462B77A8991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C077C-D91F-4F6B-84ED-0191DFD27D36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24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71B8-686B-4B0F-B44D-D23B46884215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4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BD59-67CD-478A-980A-A8CD2FA030D8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4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16BAF-192C-439F-8D39-9790EB8B6A4C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AB3C5F-BC8A-455E-B5C7-714424375F2F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2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A070D-23ED-49D7-8103-24695893F768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28C94-DDC6-4875-B48E-D8DDC392F26E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533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2F72-AA8E-4F8B-870B-76466589FFC0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01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40947-F6E6-4F02-AEA2-EC03446A688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2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A402B-8784-4653-A043-77FAA66D3FC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4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984-0E86-4014-AE1A-EAC56798D907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278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5BC1-4C5A-44E7-82B6-AB3A8737BAE3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67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94E070-1D29-4BBC-8CDB-7D3D7A513D9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7450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0D0C20-ED8E-430E-96FC-A3C7A9CCF65D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9972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DABD-87F9-421F-A800-3031ECBD421A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21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D358-6F16-4FBE-9B2E-3EE608407045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C76F-76ED-4DF7-9ACA-5C8B6B0BF12A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7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B60EF69-68EA-4D80-B378-A58DBE0067C1}" type="datetime1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1538-334A-4407-BCCE-761AE3EA56E3}" type="datetime1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2E8BF-900A-4302-95F3-0D5F0914728C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C9AF0C1A-CE93-4859-B472-5A44950EB1AC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288738CA-FFEA-43A8-AC9D-35F9A8DC6843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1547B52-DEFC-4052-922A-4BC5B14B1D97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12319-66DB-4C79-8FC5-C307351C004F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E7D0DAA-A338-4652-9704-F524BAA13E10}" type="datetime1">
              <a:rPr lang="en-US" smtClean="0"/>
              <a:t>7/15/2020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2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adaolteanu/gtzan-dataset-music-genre-classification/dat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0mNFAFdz_Q&amp;t=267s" TargetMode="External"/><Relationship Id="rId5" Type="http://schemas.openxmlformats.org/officeDocument/2006/relationships/hyperlink" Target="https://towardsdatascience.com/musical-genre-classification-with-convolutional-neural-networks-ff04f9601a74" TargetMode="External"/><Relationship Id="rId4" Type="http://schemas.openxmlformats.org/officeDocument/2006/relationships/hyperlink" Target="https://towardsdatascience.com/music-genre-classification-with-python-c714d032f0d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informationretrieval.com/stft.html" TargetMode="External"/><Relationship Id="rId7" Type="http://schemas.openxmlformats.org/officeDocument/2006/relationships/hyperlink" Target="https://ffmpeg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iaaro/pydub/" TargetMode="External"/><Relationship Id="rId5" Type="http://schemas.openxmlformats.org/officeDocument/2006/relationships/hyperlink" Target="https://realpython.com/playing-and-recording-sound-python/" TargetMode="External"/><Relationship Id="rId4" Type="http://schemas.openxmlformats.org/officeDocument/2006/relationships/hyperlink" Target="https://scikit-learn.org/stable/modules/ensemble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Gandalv/MUGG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B3C12B-2773-45CA-9CC0-28BE1D1C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5972" r="19870"/>
          <a:stretch/>
        </p:blipFill>
        <p:spPr>
          <a:xfrm>
            <a:off x="20" y="10"/>
            <a:ext cx="6089884" cy="6857990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1411" r="23006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8000" dirty="0">
                <a:solidFill>
                  <a:srgbClr val="FFFFFF"/>
                </a:solidFill>
              </a:rPr>
              <a:t>M.U.G.G.E. 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3600" dirty="0" err="1">
                <a:solidFill>
                  <a:srgbClr val="FFFFFF"/>
                </a:solidFill>
              </a:rPr>
              <a:t>Mostly</a:t>
            </a:r>
            <a:r>
              <a:rPr lang="de-DE" sz="3600" dirty="0">
                <a:solidFill>
                  <a:srgbClr val="FFFFFF"/>
                </a:solidFill>
              </a:rPr>
              <a:t> </a:t>
            </a:r>
            <a:r>
              <a:rPr lang="de-DE" sz="3600" dirty="0" err="1">
                <a:solidFill>
                  <a:srgbClr val="FFFFFF"/>
                </a:solidFill>
              </a:rPr>
              <a:t>Unfinished</a:t>
            </a:r>
            <a:r>
              <a:rPr lang="de-DE" sz="3600" dirty="0">
                <a:solidFill>
                  <a:srgbClr val="FFFFFF"/>
                </a:solidFill>
              </a:rPr>
              <a:t> Genre </a:t>
            </a:r>
            <a:r>
              <a:rPr lang="de-DE" sz="3600" dirty="0" err="1">
                <a:solidFill>
                  <a:srgbClr val="FFFFFF"/>
                </a:solidFill>
              </a:rPr>
              <a:t>Grading</a:t>
            </a:r>
            <a:r>
              <a:rPr lang="de-DE" sz="3600" dirty="0">
                <a:solidFill>
                  <a:srgbClr val="FFFFFF"/>
                </a:solidFill>
              </a:rPr>
              <a:t> Engine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rgbClr val="FFFFFF"/>
                </a:solidFill>
              </a:rPr>
              <a:t>As a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class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Machine</a:t>
            </a:r>
            <a:r>
              <a:rPr lang="de-DE" dirty="0">
                <a:solidFill>
                  <a:srgbClr val="FFFFFF"/>
                </a:solidFill>
              </a:rPr>
              <a:t> Learning at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University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Hamburg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478387-E75F-46D4-AB07-098E1068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871238-F8CE-45B7-A6F7-878C5E460977}"/>
              </a:ext>
            </a:extLst>
          </p:cNvPr>
          <p:cNvSpPr/>
          <p:nvPr/>
        </p:nvSpPr>
        <p:spPr>
          <a:xfrm>
            <a:off x="332183" y="238539"/>
            <a:ext cx="11475504" cy="616226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3F241-6AC9-4BB2-8A65-45C3C4FB1041}"/>
              </a:ext>
            </a:extLst>
          </p:cNvPr>
          <p:cNvSpPr txBox="1"/>
          <p:nvPr/>
        </p:nvSpPr>
        <p:spPr>
          <a:xfrm>
            <a:off x="3138932" y="457200"/>
            <a:ext cx="676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Reggae Zero Crossings:11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object, measure, flower&#10;&#10;Description automatically generated">
            <a:extLst>
              <a:ext uri="{FF2B5EF4-FFF2-40B4-BE49-F238E27FC236}">
                <a16:creationId xmlns:a16="http://schemas.microsoft.com/office/drawing/2014/main" id="{A9EB9F6E-C03C-4D25-9D87-5311E4286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2" y="826532"/>
            <a:ext cx="5379504" cy="2073964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D0DA8C-236C-48DD-A7C0-D5916BDA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26532"/>
            <a:ext cx="5486400" cy="20739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FB1521-7D48-4A54-978D-D46355456151}"/>
              </a:ext>
            </a:extLst>
          </p:cNvPr>
          <p:cNvSpPr txBox="1"/>
          <p:nvPr/>
        </p:nvSpPr>
        <p:spPr>
          <a:xfrm>
            <a:off x="3138932" y="3558799"/>
            <a:ext cx="6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</a:t>
            </a:r>
            <a:r>
              <a:rPr lang="de-DE" dirty="0">
                <a:solidFill>
                  <a:schemeClr val="bg1"/>
                </a:solidFill>
              </a:rPr>
              <a:t>Hip Hop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D5F5825-7AA2-4983-B3A3-27ECC24B5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0" y="4107613"/>
            <a:ext cx="5361906" cy="2075688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9520ED41-9F64-4DF8-B8EF-C78C64881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07614"/>
            <a:ext cx="5509905" cy="208115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2A3A4C-D03E-4CB3-855A-C1C986A7B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Centroid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Measure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characterise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spectrum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Indicates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 „</a:t>
            </a:r>
            <a:r>
              <a:rPr lang="de-DE" dirty="0" err="1">
                <a:solidFill>
                  <a:schemeClr val="bg1"/>
                </a:solidFill>
              </a:rPr>
              <a:t>centre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mass</a:t>
            </a:r>
            <a:r>
              <a:rPr lang="de-DE" dirty="0">
                <a:solidFill>
                  <a:schemeClr val="bg1"/>
                </a:solidFill>
              </a:rPr>
              <a:t>“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located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weighted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present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x(n) </a:t>
            </a:r>
            <a:r>
              <a:rPr lang="en-US" dirty="0">
                <a:solidFill>
                  <a:schemeClr val="bg1"/>
                </a:solidFill>
              </a:rPr>
              <a:t>represents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magnitude</a:t>
            </a:r>
            <a:r>
              <a:rPr lang="de-DE" dirty="0">
                <a:solidFill>
                  <a:schemeClr val="bg1"/>
                </a:solidFill>
              </a:rPr>
              <a:t>, f(n)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interval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CC838C-97D0-485E-A833-C85FEED3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26" y="3389305"/>
            <a:ext cx="4324350" cy="1257300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09DA72E-CAB1-4644-9528-618D40F5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53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CA19C-1550-4853-A8C0-74F37263C23F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MFCC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06345F-E7E6-4AA1-B8C6-EF54CEBB0B62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Small </a:t>
            </a:r>
            <a:r>
              <a:rPr lang="de-DE" dirty="0" err="1">
                <a:solidFill>
                  <a:schemeClr val="bg1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(20 in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case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Describe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overall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shape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spectral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envelope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models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charasteristics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human </a:t>
            </a:r>
            <a:r>
              <a:rPr lang="de-DE" dirty="0" err="1">
                <a:solidFill>
                  <a:schemeClr val="bg1"/>
                </a:solidFill>
              </a:rPr>
              <a:t>voice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Human </a:t>
            </a:r>
            <a:r>
              <a:rPr lang="de-DE" dirty="0" err="1">
                <a:solidFill>
                  <a:schemeClr val="bg1"/>
                </a:solidFill>
              </a:rPr>
              <a:t>perception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speech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sound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linear </a:t>
            </a:r>
            <a:r>
              <a:rPr lang="de-DE" dirty="0" err="1">
                <a:solidFill>
                  <a:schemeClr val="bg1"/>
                </a:solidFill>
              </a:rPr>
              <a:t>until</a:t>
            </a:r>
            <a:r>
              <a:rPr lang="de-DE" dirty="0">
                <a:solidFill>
                  <a:schemeClr val="bg1"/>
                </a:solidFill>
              </a:rPr>
              <a:t> 1000 Hz Range(100-3200 Hz) and </a:t>
            </a:r>
            <a:r>
              <a:rPr lang="de-DE" dirty="0" err="1">
                <a:solidFill>
                  <a:schemeClr val="bg1"/>
                </a:solidFill>
              </a:rPr>
              <a:t>logarithmic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threre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Conversion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normal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f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frequency</a:t>
            </a:r>
            <a:r>
              <a:rPr lang="de-DE" dirty="0">
                <a:solidFill>
                  <a:schemeClr val="bg1"/>
                </a:solidFill>
              </a:rPr>
              <a:t> m: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9584B8C-DC4E-4DD0-BCDF-FFD980E5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4906511"/>
            <a:ext cx="3581400" cy="68580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29631A-908C-4DDA-9A7A-7C9730F0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519079F-E044-45FA-928A-3004BEA611A3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Chroma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8DE03C-A15B-4264-A50C-E7E2003809F4}"/>
              </a:ext>
            </a:extLst>
          </p:cNvPr>
          <p:cNvSpPr/>
          <p:nvPr/>
        </p:nvSpPr>
        <p:spPr>
          <a:xfrm>
            <a:off x="369030" y="179515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ECB2333-8401-4496-8E02-296FAA2308E6}"/>
              </a:ext>
            </a:extLst>
          </p:cNvPr>
          <p:cNvSpPr/>
          <p:nvPr/>
        </p:nvSpPr>
        <p:spPr>
          <a:xfrm>
            <a:off x="531302" y="1922085"/>
            <a:ext cx="10626056" cy="26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Project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whole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spectrum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12 </a:t>
            </a:r>
            <a:r>
              <a:rPr lang="de-DE" sz="2400" dirty="0" err="1">
                <a:solidFill>
                  <a:schemeClr val="bg1"/>
                </a:solidFill>
              </a:rPr>
              <a:t>distinct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semitones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chromas</a:t>
            </a:r>
            <a:r>
              <a:rPr lang="de-DE" sz="2400" dirty="0">
                <a:solidFill>
                  <a:schemeClr val="bg1"/>
                </a:solidFill>
              </a:rPr>
              <a:t>)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musical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octave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42F69A-0126-4701-9553-69321001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72" y="2591420"/>
            <a:ext cx="4185656" cy="292009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1E43C6-BF6A-49B8-AB91-ECE4EFCD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A35C5B-BBAF-416D-8C18-A87AFB54A186}"/>
              </a:ext>
            </a:extLst>
          </p:cNvPr>
          <p:cNvSpPr txBox="1"/>
          <p:nvPr/>
        </p:nvSpPr>
        <p:spPr>
          <a:xfrm>
            <a:off x="4003172" y="5511510"/>
            <a:ext cx="748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Mellina</a:t>
            </a:r>
            <a:r>
              <a:rPr lang="en-GB" sz="1200" dirty="0"/>
              <a:t>, Alessio &amp; </a:t>
            </a:r>
            <a:r>
              <a:rPr lang="en-GB" sz="1200" dirty="0" err="1"/>
              <a:t>Sentinelli</a:t>
            </a:r>
            <a:r>
              <a:rPr lang="en-GB" sz="1200" dirty="0"/>
              <a:t>, Alexandro &amp; </a:t>
            </a:r>
            <a:r>
              <a:rPr lang="en-GB" sz="1200" dirty="0" err="1"/>
              <a:t>Marfia</a:t>
            </a:r>
            <a:r>
              <a:rPr lang="en-GB" sz="1200" dirty="0"/>
              <a:t>, Gustavo &amp; </a:t>
            </a:r>
            <a:r>
              <a:rPr lang="en-GB" sz="1200" dirty="0" err="1"/>
              <a:t>Roccetti</a:t>
            </a:r>
            <a:r>
              <a:rPr lang="en-GB" sz="1200" dirty="0"/>
              <a:t>, Marco. (2012). AREEB: Automatic </a:t>
            </a:r>
            <a:r>
              <a:rPr lang="en-GB" sz="1200" dirty="0" err="1"/>
              <a:t>REfrain</a:t>
            </a:r>
            <a:r>
              <a:rPr lang="en-GB" sz="1200" dirty="0"/>
              <a:t> extraction for </a:t>
            </a:r>
            <a:r>
              <a:rPr lang="en-GB" sz="1200" dirty="0" err="1"/>
              <a:t>ThumBnail</a:t>
            </a:r>
            <a:r>
              <a:rPr lang="en-GB" sz="1200" dirty="0"/>
              <a:t>. 2012 IEEE Consumer Communications and Networking Conference, CCNC'2012. 10.1109/CCNC.2012.6181003. </a:t>
            </a:r>
          </a:p>
        </p:txBody>
      </p:sp>
    </p:spTree>
    <p:extLst>
      <p:ext uri="{BB962C8B-B14F-4D97-AF65-F5344CB8AC3E}">
        <p14:creationId xmlns:p14="http://schemas.microsoft.com/office/powerpoint/2010/main" val="163955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3784600"/>
            <a:ext cx="10543031" cy="224740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Chromagramm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extract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Pitch Class Profile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Calculate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Transition Matrix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Train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E626C5-4A25-4EDF-91E2-60239E1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12" y="1690688"/>
            <a:ext cx="8444476" cy="1971675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A40D0F-E29C-4E08-BAB9-0FFC4C85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9978EB5-7F7F-487B-B630-FD96067D35A8}"/>
              </a:ext>
            </a:extLst>
          </p:cNvPr>
          <p:cNvSpPr/>
          <p:nvPr/>
        </p:nvSpPr>
        <p:spPr>
          <a:xfrm>
            <a:off x="340572" y="637991"/>
            <a:ext cx="8028987" cy="76376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1E6D9B-5654-4E27-B79B-F3B0B9368BBB}"/>
              </a:ext>
            </a:extLst>
          </p:cNvPr>
          <p:cNvSpPr/>
          <p:nvPr/>
        </p:nvSpPr>
        <p:spPr>
          <a:xfrm>
            <a:off x="340572" y="1526796"/>
            <a:ext cx="11043288" cy="487400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10F302-4AA4-401C-BB15-70018F06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3D25EC2-EC8F-4F1A-801D-2A20249B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44" y="1815724"/>
            <a:ext cx="4257894" cy="3171490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8B5A3C48-BBF8-4827-84D3-79B7FC0A9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84051" y="1864317"/>
            <a:ext cx="4183607" cy="312936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EA36030-91CB-4BB6-8F3E-4994BFAF5DB1}"/>
              </a:ext>
            </a:extLst>
          </p:cNvPr>
          <p:cNvSpPr txBox="1"/>
          <p:nvPr/>
        </p:nvSpPr>
        <p:spPr>
          <a:xfrm>
            <a:off x="2584019" y="5299065"/>
            <a:ext cx="621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Chromagrams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blues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left</a:t>
            </a:r>
            <a:r>
              <a:rPr lang="de-DE" sz="2400" dirty="0">
                <a:solidFill>
                  <a:schemeClr val="bg1"/>
                </a:solidFill>
              </a:rPr>
              <a:t>) and </a:t>
            </a:r>
            <a:r>
              <a:rPr lang="de-DE" sz="2400" dirty="0" err="1">
                <a:solidFill>
                  <a:schemeClr val="bg1"/>
                </a:solidFill>
              </a:rPr>
              <a:t>metal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right</a:t>
            </a:r>
            <a:r>
              <a:rPr lang="de-DE" sz="2400" dirty="0">
                <a:solidFill>
                  <a:schemeClr val="bg1"/>
                </a:solidFill>
              </a:rPr>
              <a:t>)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9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D061BD9-C860-4C52-8372-05874E728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chemeClr val="bg1"/>
                </a:solidFill>
              </a:rPr>
              <a:t>Our</a:t>
            </a:r>
            <a:r>
              <a:rPr lang="de-DE">
                <a:solidFill>
                  <a:schemeClr val="bg1"/>
                </a:solidFill>
              </a:rPr>
              <a:t> Classifiers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6C6713-4964-48C5-85F2-B47D2CE3DDAF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Logistic Regression: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“One-versus-rest“ scheme, uses </a:t>
            </a:r>
            <a:r>
              <a:rPr lang="en-US">
                <a:solidFill>
                  <a:schemeClr val="bg1"/>
                </a:solidFill>
              </a:rPr>
              <a:t>a quasi-Newton optimizer with a maximum of 100 iterations 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Random Forests: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Averages over multiple Decision Trees, which are only trained on subsets of the available data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Multi-Layer Perceptron: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Supervised Neural Network with tunable size of hidden layers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Uses Backpropagation, and stochastic gradient descent or a quasi-Newton optimizer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Support Vector Machine: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Parameters: c.f. Appendix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C728158-8E0F-4F2B-A608-CFC2EB98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75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8913E7C-56E3-4396-B440-4991FB8377A1}"/>
              </a:ext>
            </a:extLst>
          </p:cNvPr>
          <p:cNvSpPr/>
          <p:nvPr/>
        </p:nvSpPr>
        <p:spPr>
          <a:xfrm>
            <a:off x="340572" y="457201"/>
            <a:ext cx="9734606" cy="116187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>
                <a:solidFill>
                  <a:schemeClr val="bg1"/>
                </a:solidFill>
              </a:rPr>
              <a:t>: MLP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BDB92F-5B40-48A0-A36B-88F29195F35C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Which Parameters form the model with the highest accuracy? Investigated options included: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hidden_layer_sizes</a:t>
            </a:r>
            <a:r>
              <a:rPr lang="de-DE" dirty="0">
                <a:solidFill>
                  <a:schemeClr val="bg1"/>
                </a:solidFill>
              </a:rPr>
              <a:t>: (100) , (100,50</a:t>
            </a:r>
            <a:r>
              <a:rPr lang="de-DE">
                <a:solidFill>
                  <a:schemeClr val="bg1"/>
                </a:solidFill>
              </a:rPr>
              <a:t>) or </a:t>
            </a:r>
            <a:r>
              <a:rPr lang="de-DE" dirty="0">
                <a:solidFill>
                  <a:schemeClr val="bg1"/>
                </a:solidFill>
              </a:rPr>
              <a:t>(50,50,50)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activation</a:t>
            </a:r>
            <a:r>
              <a:rPr lang="de-DE" dirty="0">
                <a:solidFill>
                  <a:schemeClr val="bg1"/>
                </a:solidFill>
              </a:rPr>
              <a:t>: ‘</a:t>
            </a:r>
            <a:r>
              <a:rPr lang="de-DE" dirty="0" err="1">
                <a:solidFill>
                  <a:schemeClr val="bg1"/>
                </a:solidFill>
              </a:rPr>
              <a:t>relu</a:t>
            </a:r>
            <a:r>
              <a:rPr lang="de-DE">
                <a:solidFill>
                  <a:schemeClr val="bg1"/>
                </a:solidFill>
              </a:rPr>
              <a:t>‘ or </a:t>
            </a:r>
            <a:r>
              <a:rPr lang="de-DE" dirty="0">
                <a:solidFill>
                  <a:schemeClr val="bg1"/>
                </a:solidFill>
              </a:rPr>
              <a:t>‘</a:t>
            </a:r>
            <a:r>
              <a:rPr lang="de-DE" dirty="0" err="1">
                <a:solidFill>
                  <a:schemeClr val="bg1"/>
                </a:solidFill>
              </a:rPr>
              <a:t>logistic</a:t>
            </a:r>
            <a:r>
              <a:rPr lang="de-DE" dirty="0">
                <a:solidFill>
                  <a:schemeClr val="bg1"/>
                </a:solidFill>
              </a:rPr>
              <a:t>‘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solver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‘</a:t>
            </a:r>
            <a:r>
              <a:rPr lang="en-US" dirty="0" err="1">
                <a:solidFill>
                  <a:schemeClr val="bg1"/>
                </a:solidFill>
              </a:rPr>
              <a:t>lbfgs</a:t>
            </a:r>
            <a:r>
              <a:rPr lang="en-US" dirty="0">
                <a:solidFill>
                  <a:schemeClr val="bg1"/>
                </a:solidFill>
              </a:rPr>
              <a:t>’ (quasi-Newton optimizer</a:t>
            </a:r>
            <a:r>
              <a:rPr lang="en-US">
                <a:solidFill>
                  <a:schemeClr val="bg1"/>
                </a:solidFill>
              </a:rPr>
              <a:t>) or </a:t>
            </a:r>
            <a:r>
              <a:rPr lang="en-US" dirty="0">
                <a:solidFill>
                  <a:schemeClr val="bg1"/>
                </a:solidFill>
              </a:rPr>
              <a:t>’</a:t>
            </a:r>
            <a:r>
              <a:rPr lang="en-US" dirty="0" err="1">
                <a:solidFill>
                  <a:schemeClr val="bg1"/>
                </a:solidFill>
              </a:rPr>
              <a:t>adam</a:t>
            </a:r>
            <a:r>
              <a:rPr lang="en-US" dirty="0">
                <a:solidFill>
                  <a:schemeClr val="bg1"/>
                </a:solidFill>
              </a:rPr>
              <a:t>’ (based on stochastic gradient descent)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alpha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>
                <a:solidFill>
                  <a:schemeClr val="bg1"/>
                </a:solidFill>
              </a:rPr>
              <a:t>0.0001 or </a:t>
            </a:r>
            <a:r>
              <a:rPr lang="de-DE" dirty="0">
                <a:solidFill>
                  <a:schemeClr val="bg1"/>
                </a:solidFill>
              </a:rPr>
              <a:t>0.01</a:t>
            </a: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learning_rate</a:t>
            </a:r>
            <a:r>
              <a:rPr lang="de-DE" dirty="0">
                <a:solidFill>
                  <a:schemeClr val="bg1"/>
                </a:solidFill>
              </a:rPr>
              <a:t>: ‘</a:t>
            </a:r>
            <a:r>
              <a:rPr lang="de-DE" dirty="0" err="1">
                <a:solidFill>
                  <a:schemeClr val="bg1"/>
                </a:solidFill>
              </a:rPr>
              <a:t>constant</a:t>
            </a:r>
            <a:r>
              <a:rPr lang="de-DE" dirty="0">
                <a:solidFill>
                  <a:schemeClr val="bg1"/>
                </a:solidFill>
              </a:rPr>
              <a:t>‘, ‘</a:t>
            </a:r>
            <a:r>
              <a:rPr lang="en-US" dirty="0" err="1">
                <a:solidFill>
                  <a:schemeClr val="bg1"/>
                </a:solidFill>
              </a:rPr>
              <a:t>invscaling</a:t>
            </a:r>
            <a:r>
              <a:rPr lang="en-US">
                <a:solidFill>
                  <a:schemeClr val="bg1"/>
                </a:solidFill>
              </a:rPr>
              <a:t>’ or </a:t>
            </a:r>
            <a:r>
              <a:rPr lang="en-US" dirty="0">
                <a:solidFill>
                  <a:schemeClr val="bg1"/>
                </a:solidFill>
              </a:rPr>
              <a:t>‘adaptive’</a:t>
            </a:r>
            <a:endParaRPr lang="de-DE" dirty="0">
              <a:solidFill>
                <a:schemeClr val="bg1"/>
              </a:solidFill>
            </a:endParaRPr>
          </a:p>
          <a:p>
            <a:pPr marL="685800" lvl="2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max_iter</a:t>
            </a:r>
            <a:r>
              <a:rPr lang="de-DE">
                <a:solidFill>
                  <a:schemeClr val="bg1"/>
                </a:solidFill>
              </a:rPr>
              <a:t>: 250 or 500 </a:t>
            </a:r>
          </a:p>
          <a:p>
            <a:pPr marL="0" lvl="1" indent="0">
              <a:spcBef>
                <a:spcPts val="1000"/>
              </a:spcBef>
              <a:buClr>
                <a:schemeClr val="bg1"/>
              </a:buClr>
              <a:buNone/>
            </a:pPr>
            <a:r>
              <a:rPr lang="en-US" sz="24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400">
                <a:solidFill>
                  <a:schemeClr val="bg1"/>
                </a:solidFill>
              </a:rPr>
              <a:t>Find the best parameters with a cross-validated grid-search over this parameter grid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A514CE-13F4-4B53-95E4-7B8163AC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5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Parameters with highest accuracy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2CC8210-93CB-47DB-BEE3-2DEC84E1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6" y="1690688"/>
            <a:ext cx="11423962" cy="49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6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Parameters with highest accuracy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D015AEB0-5E99-45EF-884B-CC593FA32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80C4E6F-E156-4C74-AC0C-FF32AC74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73" y="1786921"/>
            <a:ext cx="9037739" cy="46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E148009-8E3A-41D5-A35D-26E82E02CE99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60F7FA-5D78-460C-B63B-DFD8757ADC1D}"/>
              </a:ext>
            </a:extLst>
          </p:cNvPr>
          <p:cNvSpPr/>
          <p:nvPr/>
        </p:nvSpPr>
        <p:spPr>
          <a:xfrm>
            <a:off x="420624" y="1825625"/>
            <a:ext cx="11198128" cy="460950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690686"/>
            <a:ext cx="11198127" cy="41808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basic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learners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Use a </a:t>
            </a:r>
            <a:r>
              <a:rPr lang="de-DE" dirty="0" err="1">
                <a:solidFill>
                  <a:schemeClr val="bg1"/>
                </a:solidFill>
              </a:rPr>
              <a:t>balanced</a:t>
            </a:r>
            <a:r>
              <a:rPr lang="de-DE" dirty="0">
                <a:solidFill>
                  <a:schemeClr val="bg1"/>
                </a:solidFill>
              </a:rPr>
              <a:t> medium </a:t>
            </a:r>
            <a:r>
              <a:rPr lang="de-DE" dirty="0" err="1">
                <a:solidFill>
                  <a:schemeClr val="bg1"/>
                </a:solidFill>
              </a:rPr>
              <a:t>size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</a:t>
            </a:r>
            <a:r>
              <a:rPr lang="de-DE" dirty="0">
                <a:solidFill>
                  <a:schemeClr val="bg1"/>
                </a:solidFill>
              </a:rPr>
              <a:t> 10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classifiers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classifying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genres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</a:rPr>
              <a:t>High </a:t>
            </a:r>
            <a:r>
              <a:rPr lang="de-DE" dirty="0" err="1">
                <a:solidFill>
                  <a:schemeClr val="bg1"/>
                </a:solidFill>
              </a:rPr>
              <a:t>performance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recording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capable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predictions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de-DE" dirty="0" err="1">
                <a:solidFill>
                  <a:schemeClr val="bg1"/>
                </a:solidFill>
              </a:rPr>
              <a:t>Build</a:t>
            </a:r>
            <a:r>
              <a:rPr lang="de-DE" dirty="0">
                <a:solidFill>
                  <a:schemeClr val="bg1"/>
                </a:solidFill>
              </a:rPr>
              <a:t> a GUI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BAA82CC-56A8-49EF-8E8F-7BDC6BDF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4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Evaluation: Accuracies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00FB42D2-B9FF-45FF-84BB-ADF018C4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DD1928-CB21-4C93-A5C4-81ADA55B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34" y="1745012"/>
            <a:ext cx="9452476" cy="460713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76E9DD7-16B9-4654-8A99-C489C6820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734" y="1698955"/>
            <a:ext cx="9452476" cy="46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0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Confusion Matrizes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0" name="Inhaltsplatzhalter 9" descr="Ein Bild, das computer, Computer, Monitor, Bildschirm enthält.&#10;&#10;Automatisch generierte Beschreibung">
            <a:extLst>
              <a:ext uri="{FF2B5EF4-FFF2-40B4-BE49-F238E27FC236}">
                <a16:creationId xmlns:a16="http://schemas.microsoft.com/office/drawing/2014/main" id="{ED435DE1-798F-4A2E-8BE9-8A8769BCC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9" y="2144404"/>
            <a:ext cx="5532514" cy="4206875"/>
          </a:xfrm>
        </p:spPr>
      </p:pic>
      <p:pic>
        <p:nvPicPr>
          <p:cNvPr id="13" name="Grafik 12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EFFD911A-EFDB-4067-9297-B7EA249DE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60" y="2144405"/>
            <a:ext cx="5532514" cy="42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8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Confusion Matrizes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1" name="Inhaltsplatzhalter 10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7B19406F-74F6-409C-9083-BE6BA7AC4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2" y="2182659"/>
            <a:ext cx="5532514" cy="4206875"/>
          </a:xfrm>
        </p:spPr>
      </p:pic>
      <p:pic>
        <p:nvPicPr>
          <p:cNvPr id="14" name="Grafik 13" descr="Ein Bild, das Bildschirm, Monitor, Computer, computer enthält.&#10;&#10;Automatisch generierte Beschreibung">
            <a:extLst>
              <a:ext uri="{FF2B5EF4-FFF2-40B4-BE49-F238E27FC236}">
                <a16:creationId xmlns:a16="http://schemas.microsoft.com/office/drawing/2014/main" id="{7F046B6B-3C0D-455E-A915-004D89F7E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27" y="2182658"/>
            <a:ext cx="5532515" cy="42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3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Ensemble Methods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Reasons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why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ensemble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better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228600" lvl="0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endParaRPr lang="de-DE"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Training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not </a:t>
            </a:r>
            <a:r>
              <a:rPr lang="de-DE" sz="2400" dirty="0" err="1">
                <a:solidFill>
                  <a:schemeClr val="bg1"/>
                </a:solidFill>
              </a:rPr>
              <a:t>provide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sufficient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information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choosing</a:t>
            </a:r>
            <a:r>
              <a:rPr lang="de-DE" sz="2400" dirty="0">
                <a:solidFill>
                  <a:schemeClr val="bg1"/>
                </a:solidFill>
              </a:rPr>
              <a:t> a </a:t>
            </a:r>
            <a:r>
              <a:rPr lang="de-DE" sz="2400" dirty="0" err="1">
                <a:solidFill>
                  <a:schemeClr val="bg1"/>
                </a:solidFill>
              </a:rPr>
              <a:t>single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best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learner</a:t>
            </a:r>
            <a:endParaRPr lang="de-DE"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Search </a:t>
            </a:r>
            <a:r>
              <a:rPr lang="de-DE" sz="2400" dirty="0" err="1">
                <a:solidFill>
                  <a:schemeClr val="bg1"/>
                </a:solidFill>
              </a:rPr>
              <a:t>process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algorithm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best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Hypthesis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imperfect</a:t>
            </a:r>
            <a:endParaRPr lang="de-DE"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ts val="28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Hypothesis </a:t>
            </a:r>
            <a:r>
              <a:rPr lang="de-DE" sz="2400" dirty="0" err="1">
                <a:solidFill>
                  <a:schemeClr val="bg1"/>
                </a:solidFill>
              </a:rPr>
              <a:t>space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might</a:t>
            </a:r>
            <a:r>
              <a:rPr lang="de-DE" sz="2400" dirty="0">
                <a:solidFill>
                  <a:schemeClr val="bg1"/>
                </a:solidFill>
              </a:rPr>
              <a:t> not </a:t>
            </a:r>
            <a:r>
              <a:rPr lang="de-DE" sz="2400" dirty="0" err="1">
                <a:solidFill>
                  <a:schemeClr val="bg1"/>
                </a:solidFill>
              </a:rPr>
              <a:t>contain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true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target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→ </a:t>
            </a:r>
            <a:r>
              <a:rPr lang="de-DE" sz="2400" dirty="0" err="1">
                <a:solidFill>
                  <a:schemeClr val="bg1"/>
                </a:solidFill>
              </a:rPr>
              <a:t>ensemble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approximate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8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Ensemble Methods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4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544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Bagging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Serveral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upto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size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actual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drawn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from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de-DE" sz="2400" dirty="0" err="1">
                <a:solidFill>
                  <a:schemeClr val="bg1"/>
                </a:solidFill>
              </a:rPr>
              <a:t>where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certain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elements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drawn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than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Boosting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Weights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dataset</a:t>
            </a:r>
            <a:r>
              <a:rPr lang="de-DE" sz="2400" dirty="0">
                <a:solidFill>
                  <a:schemeClr val="bg1"/>
                </a:solidFill>
              </a:rPr>
              <a:t> after </a:t>
            </a: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round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training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increases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weight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incorrectly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classified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element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>
                <a:solidFill>
                  <a:schemeClr val="bg1"/>
                </a:solidFill>
              </a:rPr>
              <a:t>Stacking:</a:t>
            </a:r>
          </a:p>
          <a:p>
            <a:pPr marL="800100" lvl="1" indent="-342900">
              <a:spcBef>
                <a:spcPts val="1001"/>
              </a:spcBef>
              <a:buFont typeface="Arial" panose="020B0604020202020204" pitchFamily="34" charset="0"/>
              <a:buChar char="•"/>
              <a:defRPr sz="1800"/>
            </a:pPr>
            <a:r>
              <a:rPr lang="de-DE" sz="2400" dirty="0" err="1">
                <a:solidFill>
                  <a:schemeClr val="bg1"/>
                </a:solidFill>
              </a:rPr>
              <a:t>Simply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predictions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ensemble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base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learners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another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machine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learning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method</a:t>
            </a:r>
            <a:endParaRPr lang="de-DE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014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9CFF03-9739-458B-A456-77EFDBC0743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Ensemble Methods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31777B-24BB-4188-AD96-4D489F20C136}"/>
              </a:ext>
            </a:extLst>
          </p:cNvPr>
          <p:cNvSpPr/>
          <p:nvPr/>
        </p:nvSpPr>
        <p:spPr>
          <a:xfrm>
            <a:off x="323793" y="1654418"/>
            <a:ext cx="11202679" cy="474638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130352-AA76-4929-9C6F-25B33E221C9D}"/>
              </a:ext>
            </a:extLst>
          </p:cNvPr>
          <p:cNvSpPr/>
          <p:nvPr/>
        </p:nvSpPr>
        <p:spPr>
          <a:xfrm>
            <a:off x="531302" y="1922085"/>
            <a:ext cx="10626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51DCD6-C3AC-476F-8560-E30A278B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B5B3F4F-2420-4B8C-868D-B2DFA1583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77" y="1654875"/>
            <a:ext cx="4106899" cy="28584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8D15E4F-C18C-44C8-9D75-95DEE5019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158" y="3482223"/>
            <a:ext cx="4192106" cy="291770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C1992F-7F91-47E1-AD61-EADD9579D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88" y="1646859"/>
            <a:ext cx="3993571" cy="277952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71F2838-150A-4E7A-858D-ED9B3D199B83}"/>
              </a:ext>
            </a:extLst>
          </p:cNvPr>
          <p:cNvSpPr txBox="1"/>
          <p:nvPr/>
        </p:nvSpPr>
        <p:spPr>
          <a:xfrm>
            <a:off x="995616" y="5139660"/>
            <a:ext cx="232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Accuracy</a:t>
            </a:r>
            <a:r>
              <a:rPr lang="de-DE" sz="2400" dirty="0">
                <a:solidFill>
                  <a:schemeClr val="bg1"/>
                </a:solidFill>
              </a:rPr>
              <a:t>: 64%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D49241-92E2-4D2E-847A-3332D2A38179}"/>
              </a:ext>
            </a:extLst>
          </p:cNvPr>
          <p:cNvSpPr txBox="1"/>
          <p:nvPr/>
        </p:nvSpPr>
        <p:spPr>
          <a:xfrm>
            <a:off x="4934114" y="2409485"/>
            <a:ext cx="232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Accuracy</a:t>
            </a:r>
            <a:r>
              <a:rPr lang="de-DE" sz="2400" dirty="0">
                <a:solidFill>
                  <a:schemeClr val="bg1"/>
                </a:solidFill>
              </a:rPr>
              <a:t>: 73,5%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0047AF-6180-4932-BD21-EF9DAD2EA64D}"/>
              </a:ext>
            </a:extLst>
          </p:cNvPr>
          <p:cNvSpPr txBox="1"/>
          <p:nvPr/>
        </p:nvSpPr>
        <p:spPr>
          <a:xfrm>
            <a:off x="8639906" y="5180522"/>
            <a:ext cx="232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Accuracy</a:t>
            </a:r>
            <a:r>
              <a:rPr lang="de-DE" sz="2400" dirty="0">
                <a:solidFill>
                  <a:schemeClr val="bg1"/>
                </a:solidFill>
              </a:rPr>
              <a:t>: 67%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2C78F0A-3F49-444C-994D-E1C4A7F6C182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8225C44-6346-41B6-B837-C19CBF8F8BCD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de-DE" dirty="0">
                <a:solidFill>
                  <a:schemeClr val="bg1"/>
                </a:solidFill>
              </a:rPr>
              <a:t>Job: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input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costum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classified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arrange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accessible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feature- and  </a:t>
            </a:r>
            <a:r>
              <a:rPr lang="de-DE" dirty="0" err="1">
                <a:solidFill>
                  <a:schemeClr val="bg1"/>
                </a:solidFill>
              </a:rPr>
              <a:t>model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boxes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de-DE" dirty="0">
                <a:solidFill>
                  <a:schemeClr val="bg1"/>
                </a:solidFill>
              </a:rPr>
              <a:t>Approach: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team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needs</a:t>
            </a:r>
            <a:r>
              <a:rPr lang="de-DE" dirty="0">
                <a:solidFill>
                  <a:schemeClr val="bg1"/>
                </a:solidFill>
              </a:rPr>
              <a:t> 1-D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audio-samples, due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Librosa-specification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therefore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develop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routine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read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record</a:t>
            </a:r>
            <a:r>
              <a:rPr lang="de-DE" dirty="0">
                <a:solidFill>
                  <a:schemeClr val="bg1"/>
                </a:solidFill>
              </a:rPr>
              <a:t> audio-files and </a:t>
            </a:r>
            <a:r>
              <a:rPr lang="de-DE" dirty="0" err="1">
                <a:solidFill>
                  <a:schemeClr val="bg1"/>
                </a:solidFill>
              </a:rPr>
              <a:t>convert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required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arrays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libraries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pydub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requires</a:t>
            </a:r>
            <a:r>
              <a:rPr lang="de-DE" dirty="0">
                <a:solidFill>
                  <a:schemeClr val="bg1"/>
                </a:solidFill>
              </a:rPr>
              <a:t>: FFMPEG), </a:t>
            </a:r>
            <a:r>
              <a:rPr lang="de-DE" dirty="0" err="1">
                <a:solidFill>
                  <a:schemeClr val="bg1"/>
                </a:solidFill>
              </a:rPr>
              <a:t>sounddevice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316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B06EF54-AA0B-4AB6-B660-DB117D1E149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4880949" cy="41277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EDEB8-C728-4065-82F8-47B1A8F8AE85}"/>
              </a:ext>
            </a:extLst>
          </p:cNvPr>
          <p:cNvSpPr/>
          <p:nvPr/>
        </p:nvSpPr>
        <p:spPr>
          <a:xfrm>
            <a:off x="340572" y="1690688"/>
            <a:ext cx="11750814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84A131-3B0D-4AC4-8829-25081C6FFB80}"/>
              </a:ext>
            </a:extLst>
          </p:cNvPr>
          <p:cNvSpPr txBox="1"/>
          <p:nvPr/>
        </p:nvSpPr>
        <p:spPr>
          <a:xfrm>
            <a:off x="729575" y="1935804"/>
            <a:ext cx="2918298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>
                <a:solidFill>
                  <a:schemeClr val="bg1"/>
                </a:solidFill>
              </a:rPr>
              <a:t>Read &amp; </a:t>
            </a: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Files: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File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master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reads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delegates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appropriate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functions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decided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WAV and MP3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dictionary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make</a:t>
            </a:r>
            <a:r>
              <a:rPr lang="de-DE" sz="2400" dirty="0">
                <a:solidFill>
                  <a:schemeClr val="bg1"/>
                </a:solidFill>
              </a:rPr>
              <a:t> code </a:t>
            </a:r>
            <a:r>
              <a:rPr lang="de-DE" sz="2400" dirty="0" err="1">
                <a:solidFill>
                  <a:schemeClr val="bg1"/>
                </a:solidFill>
              </a:rPr>
              <a:t>easily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extendable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000" dirty="0"/>
          </a:p>
        </p:txBody>
      </p:sp>
      <p:pic>
        <p:nvPicPr>
          <p:cNvPr id="10" name="Grafik 9" descr="Ein Bild, das Bildschirm, Tisch, computer, Raum enthält.&#10;&#10;Automatisch generierte Beschreibung">
            <a:extLst>
              <a:ext uri="{FF2B5EF4-FFF2-40B4-BE49-F238E27FC236}">
                <a16:creationId xmlns:a16="http://schemas.microsoft.com/office/drawing/2014/main" id="{B19375FC-D77D-47BB-A9FA-ADCE11B4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270166"/>
            <a:ext cx="8167769" cy="3446844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031842C-4116-4D32-BF2B-79351FC9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2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537E55C-CDBF-4587-AB7B-B3AE78CF554A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A58FA4A-CA66-4A31-9A07-DF67E02903BD}"/>
              </a:ext>
            </a:extLst>
          </p:cNvPr>
          <p:cNvSpPr/>
          <p:nvPr/>
        </p:nvSpPr>
        <p:spPr>
          <a:xfrm>
            <a:off x="340571" y="1595979"/>
            <a:ext cx="11722797" cy="480482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A075930-2132-43FD-ABCF-858113DDC37C}"/>
              </a:ext>
            </a:extLst>
          </p:cNvPr>
          <p:cNvSpPr txBox="1"/>
          <p:nvPr/>
        </p:nvSpPr>
        <p:spPr>
          <a:xfrm>
            <a:off x="781174" y="1780161"/>
            <a:ext cx="3852153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only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take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, </a:t>
            </a:r>
            <a:r>
              <a:rPr lang="de-DE" sz="2400" dirty="0" err="1">
                <a:solidFill>
                  <a:schemeClr val="bg1"/>
                </a:solidFill>
              </a:rPr>
              <a:t>needed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classifyer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each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an </a:t>
            </a:r>
            <a:r>
              <a:rPr lang="de-DE" sz="2400" dirty="0" err="1">
                <a:solidFill>
                  <a:schemeClr val="bg1"/>
                </a:solidFill>
              </a:rPr>
              <a:t>independent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audio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signal</a:t>
            </a:r>
            <a:r>
              <a:rPr lang="de-DE" sz="2400" dirty="0">
                <a:solidFill>
                  <a:schemeClr val="bg1"/>
                </a:solidFill>
              </a:rPr>
              <a:t>, so </a:t>
            </a:r>
            <a:r>
              <a:rPr lang="de-DE" sz="2400" dirty="0" err="1">
                <a:solidFill>
                  <a:schemeClr val="bg1"/>
                </a:solidFill>
              </a:rPr>
              <a:t>taking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channel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should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suffice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/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3" name="Grafik 2" descr="Ein Bild, das Bildschirm enthält.&#10;&#10;Automatisch generierte Beschreibung">
            <a:extLst>
              <a:ext uri="{FF2B5EF4-FFF2-40B4-BE49-F238E27FC236}">
                <a16:creationId xmlns:a16="http://schemas.microsoft.com/office/drawing/2014/main" id="{B590CB52-C5DD-45D3-8B4A-FD7B48FD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57" y="2055813"/>
            <a:ext cx="7513511" cy="35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11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5C6FA5-40D2-49AE-9ABA-2EE4190C69AC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Input-Pipeline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780C09-75F5-4DA6-B52A-DD172D4DD079}"/>
              </a:ext>
            </a:extLst>
          </p:cNvPr>
          <p:cNvSpPr/>
          <p:nvPr/>
        </p:nvSpPr>
        <p:spPr>
          <a:xfrm>
            <a:off x="340571" y="1690688"/>
            <a:ext cx="11789909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1019335-6B1B-4938-802B-9046284DECE2}"/>
              </a:ext>
            </a:extLst>
          </p:cNvPr>
          <p:cNvSpPr txBox="1"/>
          <p:nvPr/>
        </p:nvSpPr>
        <p:spPr>
          <a:xfrm>
            <a:off x="632298" y="2002783"/>
            <a:ext cx="3891064" cy="347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10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record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 </a:t>
            </a:r>
            <a:r>
              <a:rPr lang="de-DE" sz="2400" dirty="0" err="1">
                <a:solidFill>
                  <a:schemeClr val="bg1"/>
                </a:solidFill>
              </a:rPr>
              <a:t>seconds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WAV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technical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part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outsourced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Sounddevice</a:t>
            </a:r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convert</a:t>
            </a:r>
            <a:r>
              <a:rPr lang="de-DE" sz="2400" dirty="0">
                <a:solidFill>
                  <a:schemeClr val="bg1"/>
                </a:solidFill>
              </a:rPr>
              <a:t> WAV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samples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ts val="28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return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array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Bildschirm, computer, Tisch, sitzend enthält.&#10;&#10;Automatisch generierte Beschreibung">
            <a:extLst>
              <a:ext uri="{FF2B5EF4-FFF2-40B4-BE49-F238E27FC236}">
                <a16:creationId xmlns:a16="http://schemas.microsoft.com/office/drawing/2014/main" id="{1A0B88F8-69B2-41F7-B933-22C95AAB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12" y="2372321"/>
            <a:ext cx="7100428" cy="30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40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726AA22-8A51-4FEC-8FFD-6A6C36434982}"/>
              </a:ext>
            </a:extLst>
          </p:cNvPr>
          <p:cNvSpPr/>
          <p:nvPr/>
        </p:nvSpPr>
        <p:spPr>
          <a:xfrm>
            <a:off x="420625" y="674945"/>
            <a:ext cx="6869408" cy="70592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5065776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Music Genres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AB5AC1-58E5-4127-AB4C-1D677167127C}"/>
              </a:ext>
            </a:extLst>
          </p:cNvPr>
          <p:cNvSpPr/>
          <p:nvPr/>
        </p:nvSpPr>
        <p:spPr>
          <a:xfrm>
            <a:off x="1808645" y="2265028"/>
            <a:ext cx="8442703" cy="303681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24" y="2578893"/>
            <a:ext cx="2309875" cy="2530492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Blues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Classical</a:t>
            </a:r>
            <a:endParaRPr lang="de-DE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Country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Disco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Hip 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CD35D4EB-CDCD-4162-B47B-553B950479A7}"/>
              </a:ext>
            </a:extLst>
          </p:cNvPr>
          <p:cNvSpPr txBox="1">
            <a:spLocks/>
          </p:cNvSpPr>
          <p:nvPr/>
        </p:nvSpPr>
        <p:spPr>
          <a:xfrm>
            <a:off x="7391402" y="2590825"/>
            <a:ext cx="2309875" cy="2530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Jazz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Reggae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Rock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97BAF83-07E9-45B5-ABA9-FD564115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3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4CDA14-26F5-45FD-A446-721A5D7608CE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200" dirty="0">
                <a:solidFill>
                  <a:schemeClr val="bg1"/>
                </a:solidFill>
              </a:rPr>
              <a:t>Outlook</a:t>
            </a:r>
            <a:r>
              <a:rPr lang="de-DE" dirty="0"/>
              <a:t>: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63CEEF-FAFA-4469-88B8-557B16B0B7A8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Possible </a:t>
            </a:r>
            <a:r>
              <a:rPr lang="de-DE" dirty="0" err="1">
                <a:solidFill>
                  <a:schemeClr val="bg1"/>
                </a:solidFill>
              </a:rPr>
              <a:t>next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further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Feature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extract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features</a:t>
            </a:r>
            <a:r>
              <a:rPr lang="de-DE" sz="2400" dirty="0">
                <a:solidFill>
                  <a:schemeClr val="bg1"/>
                </a:solidFill>
              </a:rPr>
              <a:t> (</a:t>
            </a:r>
            <a:r>
              <a:rPr lang="de-DE" sz="2400" dirty="0" err="1">
                <a:solidFill>
                  <a:schemeClr val="bg1"/>
                </a:solidFill>
              </a:rPr>
              <a:t>eg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  <a:r>
              <a:rPr lang="de-DE" sz="2400" dirty="0" err="1">
                <a:solidFill>
                  <a:schemeClr val="bg1"/>
                </a:solidFill>
              </a:rPr>
              <a:t>spectral-rollof</a:t>
            </a:r>
            <a:r>
              <a:rPr lang="de-DE" sz="2400" dirty="0">
                <a:solidFill>
                  <a:schemeClr val="bg1"/>
                </a:solidFill>
              </a:rPr>
              <a:t>), </a:t>
            </a:r>
            <a:r>
              <a:rPr lang="de-DE" sz="2400" dirty="0" err="1">
                <a:solidFill>
                  <a:schemeClr val="bg1"/>
                </a:solidFill>
              </a:rPr>
              <a:t>compare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standard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deviation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Data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Use 1million </a:t>
            </a:r>
            <a:r>
              <a:rPr lang="de-DE" sz="2400" dirty="0" err="1">
                <a:solidFill>
                  <a:schemeClr val="bg1"/>
                </a:solidFill>
              </a:rPr>
              <a:t>songs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data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Model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scale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sklearn.Normalizer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cross-validated grid-search for all Classifiers</a:t>
            </a: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a Neural Network with only the images of the </a:t>
            </a:r>
            <a:r>
              <a:rPr lang="en-US" sz="2400">
                <a:solidFill>
                  <a:schemeClr val="bg1"/>
                </a:solidFill>
              </a:rPr>
              <a:t>Spectograms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Evaluate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effects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different </a:t>
            </a:r>
            <a:r>
              <a:rPr lang="de-DE" sz="2400" dirty="0" err="1">
                <a:solidFill>
                  <a:schemeClr val="bg1"/>
                </a:solidFill>
              </a:rPr>
              <a:t>input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formats</a:t>
            </a:r>
            <a:endParaRPr lang="de-DE" sz="2400" dirty="0">
              <a:solidFill>
                <a:schemeClr val="bg1"/>
              </a:solidFill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GUI?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1E7360-40D3-409E-9EAE-CD792A08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9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1/2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https://www.kaggle.com/andradaolteanu/gtzan-dataset-music-genre-classification/data</a:t>
            </a:r>
            <a:r>
              <a:rPr lang="de-DE" sz="1800" dirty="0">
                <a:solidFill>
                  <a:schemeClr val="bg1"/>
                </a:solidFill>
              </a:rPr>
              <a:t> ; </a:t>
            </a:r>
            <a:r>
              <a:rPr lang="de-DE" sz="1800" dirty="0" err="1">
                <a:solidFill>
                  <a:schemeClr val="bg1"/>
                </a:solidFill>
              </a:rPr>
              <a:t>free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available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dataset</a:t>
            </a:r>
            <a:endParaRPr lang="en-US" sz="18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https://towardsdatascience.com/music-genre-classification-with-python-c714d032f0d8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Valerio </a:t>
            </a:r>
            <a:r>
              <a:rPr lang="en-GB" sz="1800" b="0" i="0" dirty="0" err="1">
                <a:solidFill>
                  <a:schemeClr val="bg1"/>
                </a:solidFill>
                <a:effectLst/>
                <a:latin typeface="Roboto"/>
              </a:rPr>
              <a:t>Velardo</a:t>
            </a:r>
            <a:r>
              <a:rPr lang="en-GB" sz="1800" b="0" i="0" dirty="0">
                <a:solidFill>
                  <a:schemeClr val="bg1"/>
                </a:solidFill>
                <a:effectLst/>
                <a:latin typeface="Roboto"/>
              </a:rPr>
              <a:t> - The Sound of AI (YouTube Channel)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https://towardsdatascience.com/musical-genre-classification-with-convolutional-neural-networks-ff04f9601a74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MSc</a:t>
            </a:r>
            <a:r>
              <a:rPr lang="de-DE" sz="1800" dirty="0">
                <a:solidFill>
                  <a:schemeClr val="bg1"/>
                </a:solidFill>
              </a:rPr>
              <a:t> Computer Science, University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Birmingham,‘‘</a:t>
            </a:r>
            <a:r>
              <a:rPr lang="de-DE" sz="1800" dirty="0" err="1">
                <a:solidFill>
                  <a:schemeClr val="bg1"/>
                </a:solidFill>
              </a:rPr>
              <a:t>Machine</a:t>
            </a:r>
            <a:r>
              <a:rPr lang="de-DE" sz="1800" dirty="0">
                <a:solidFill>
                  <a:schemeClr val="bg1"/>
                </a:solidFill>
              </a:rPr>
              <a:t> Learning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Music Genre Classification‘‘, </a:t>
            </a:r>
            <a:r>
              <a:rPr lang="de-DE" sz="1800" dirty="0" err="1">
                <a:solidFill>
                  <a:schemeClr val="bg1"/>
                </a:solidFill>
              </a:rPr>
              <a:t>Author</a:t>
            </a:r>
            <a:r>
              <a:rPr lang="de-DE" sz="1800" dirty="0">
                <a:solidFill>
                  <a:schemeClr val="bg1"/>
                </a:solidFill>
              </a:rPr>
              <a:t>: Bryn </a:t>
            </a:r>
            <a:r>
              <a:rPr lang="de-DE" sz="1800" dirty="0" err="1">
                <a:solidFill>
                  <a:schemeClr val="bg1"/>
                </a:solidFill>
              </a:rPr>
              <a:t>Lansdown</a:t>
            </a:r>
            <a:r>
              <a:rPr lang="de-DE" sz="1800" dirty="0">
                <a:solidFill>
                  <a:schemeClr val="bg1"/>
                </a:solidFill>
              </a:rPr>
              <a:t>, Supervisor: Dr. Shan He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https://www.youtube.com/watch?v=t0mNFAFdz_Q&amp;t=267s</a:t>
            </a:r>
            <a:r>
              <a:rPr lang="de-DE" sz="1800" dirty="0">
                <a:solidFill>
                  <a:schemeClr val="bg1"/>
                </a:solidFill>
              </a:rPr>
              <a:t> Caio </a:t>
            </a:r>
            <a:r>
              <a:rPr lang="de-DE" sz="1800" dirty="0" err="1">
                <a:solidFill>
                  <a:schemeClr val="bg1"/>
                </a:solidFill>
              </a:rPr>
              <a:t>Miyashiro</a:t>
            </a:r>
            <a:r>
              <a:rPr lang="de-DE" sz="1800" dirty="0">
                <a:solidFill>
                  <a:schemeClr val="bg1"/>
                </a:solidFill>
              </a:rPr>
              <a:t> at </a:t>
            </a:r>
            <a:r>
              <a:rPr lang="de-DE" sz="1800" dirty="0" err="1">
                <a:solidFill>
                  <a:schemeClr val="bg1"/>
                </a:solidFill>
              </a:rPr>
              <a:t>Pydata</a:t>
            </a:r>
            <a:r>
              <a:rPr lang="de-DE" sz="1800" dirty="0">
                <a:solidFill>
                  <a:schemeClr val="bg1"/>
                </a:solidFill>
              </a:rPr>
              <a:t> Berlin 2019 </a:t>
            </a:r>
            <a:r>
              <a:rPr lang="de-DE" sz="1800" dirty="0" err="1">
                <a:solidFill>
                  <a:schemeClr val="bg1"/>
                </a:solidFill>
              </a:rPr>
              <a:t>about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Recognition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</a:rPr>
              <a:t>Cheng, </a:t>
            </a:r>
            <a:r>
              <a:rPr lang="de-DE" sz="1800" dirty="0" err="1">
                <a:solidFill>
                  <a:schemeClr val="bg1"/>
                </a:solidFill>
              </a:rPr>
              <a:t>Heng-Tze</a:t>
            </a:r>
            <a:r>
              <a:rPr lang="de-DE" sz="1800" dirty="0">
                <a:solidFill>
                  <a:schemeClr val="bg1"/>
                </a:solidFill>
              </a:rPr>
              <a:t> &amp; Yang, </a:t>
            </a:r>
            <a:r>
              <a:rPr lang="de-DE" sz="1800" dirty="0" err="1">
                <a:solidFill>
                  <a:schemeClr val="bg1"/>
                </a:solidFill>
              </a:rPr>
              <a:t>yi-hsuan</a:t>
            </a:r>
            <a:r>
              <a:rPr lang="de-DE" sz="1800" dirty="0">
                <a:solidFill>
                  <a:schemeClr val="bg1"/>
                </a:solidFill>
              </a:rPr>
              <a:t> &amp; Lin, </a:t>
            </a:r>
            <a:r>
              <a:rPr lang="de-DE" sz="1800" dirty="0" err="1">
                <a:solidFill>
                  <a:schemeClr val="bg1"/>
                </a:solidFill>
              </a:rPr>
              <a:t>Yu</a:t>
            </a:r>
            <a:r>
              <a:rPr lang="de-DE" sz="1800" dirty="0">
                <a:solidFill>
                  <a:schemeClr val="bg1"/>
                </a:solidFill>
              </a:rPr>
              <a:t>-Ching &amp; Liao, I-Bin &amp; Chen, Homer. (2008).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chord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recognition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music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classification</a:t>
            </a:r>
            <a:r>
              <a:rPr lang="de-DE" sz="1800" dirty="0">
                <a:solidFill>
                  <a:schemeClr val="bg1"/>
                </a:solidFill>
              </a:rPr>
              <a:t> and </a:t>
            </a:r>
            <a:r>
              <a:rPr lang="de-DE" sz="1800" dirty="0" err="1">
                <a:solidFill>
                  <a:schemeClr val="bg1"/>
                </a:solidFill>
              </a:rPr>
              <a:t>retrieval</a:t>
            </a:r>
            <a:r>
              <a:rPr lang="de-DE" sz="1800" dirty="0">
                <a:solidFill>
                  <a:schemeClr val="bg1"/>
                </a:solidFill>
              </a:rPr>
              <a:t>. 1505 - 1508. 10.1109/ICME.2008.4607732.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9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8CA62D-2111-4AC0-A914-1CD72FF751F9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References 2/2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7E9E09-1CE0-4C25-BE59-EF957AF9F0EE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chemeClr val="bg1"/>
                </a:solidFill>
              </a:rPr>
              <a:t>Mellina</a:t>
            </a:r>
            <a:r>
              <a:rPr lang="de-DE" sz="1800" dirty="0">
                <a:solidFill>
                  <a:schemeClr val="bg1"/>
                </a:solidFill>
              </a:rPr>
              <a:t>, Alessio &amp; </a:t>
            </a:r>
            <a:r>
              <a:rPr lang="de-DE" sz="1800" dirty="0" err="1">
                <a:solidFill>
                  <a:schemeClr val="bg1"/>
                </a:solidFill>
              </a:rPr>
              <a:t>Sentinelli</a:t>
            </a:r>
            <a:r>
              <a:rPr lang="de-DE" sz="1800" dirty="0">
                <a:solidFill>
                  <a:schemeClr val="bg1"/>
                </a:solidFill>
              </a:rPr>
              <a:t>, Alexandro &amp; </a:t>
            </a:r>
            <a:r>
              <a:rPr lang="de-DE" sz="1800" dirty="0" err="1">
                <a:solidFill>
                  <a:schemeClr val="bg1"/>
                </a:solidFill>
              </a:rPr>
              <a:t>Marfia</a:t>
            </a:r>
            <a:r>
              <a:rPr lang="de-DE" sz="1800" dirty="0">
                <a:solidFill>
                  <a:schemeClr val="bg1"/>
                </a:solidFill>
              </a:rPr>
              <a:t>, Gustavo &amp; </a:t>
            </a:r>
            <a:r>
              <a:rPr lang="de-DE" sz="1800" dirty="0" err="1">
                <a:solidFill>
                  <a:schemeClr val="bg1"/>
                </a:solidFill>
              </a:rPr>
              <a:t>Roccetti</a:t>
            </a:r>
            <a:r>
              <a:rPr lang="de-DE" sz="1800" dirty="0">
                <a:solidFill>
                  <a:schemeClr val="bg1"/>
                </a:solidFill>
              </a:rPr>
              <a:t>, Marco. (2012). AREEB: </a:t>
            </a:r>
            <a:r>
              <a:rPr lang="de-DE" sz="1800" dirty="0" err="1">
                <a:solidFill>
                  <a:schemeClr val="bg1"/>
                </a:solidFill>
              </a:rPr>
              <a:t>Automatic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REfrain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extraction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ThumBnail</a:t>
            </a:r>
            <a:r>
              <a:rPr lang="de-DE" sz="1800" dirty="0">
                <a:solidFill>
                  <a:schemeClr val="bg1"/>
                </a:solidFill>
              </a:rPr>
              <a:t>. 2012 IEEE Consumer Communications and Networking Conference, CCNC'2012. 10.1109/CCNC.2012.6181003.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https://musicinformationretrieval.com/stft.html</a:t>
            </a: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Trevor Hastie, Robert </a:t>
            </a:r>
            <a:r>
              <a:rPr lang="en-GB" sz="1800" dirty="0" err="1">
                <a:solidFill>
                  <a:schemeClr val="bg1"/>
                </a:solidFill>
              </a:rPr>
              <a:t>Tibshirani</a:t>
            </a:r>
            <a:r>
              <a:rPr lang="en-GB" sz="1800" dirty="0">
                <a:solidFill>
                  <a:schemeClr val="bg1"/>
                </a:solidFill>
              </a:rPr>
              <a:t>, Jerome Friedman, "The Elements of Statistical Learning - Data Mining, Inference and Prediction", Second Edition, Springer Series in Statistics, Springer, 2008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https://scikit-learn.org/stable/modules/ensemble.html</a:t>
            </a: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https://realpython.com/playing-and-recording-sound-python/</a:t>
            </a: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https://github.com/jiaaro/pydub/</a:t>
            </a: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https://ffmpeg.org/</a:t>
            </a: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B678858-CD3B-459F-9121-8C8F3B7D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3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dirty="0">
                <a:solidFill>
                  <a:schemeClr val="bg1"/>
                </a:solidFill>
              </a:rPr>
              <a:t>Task Distribution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All </a:t>
            </a:r>
            <a:r>
              <a:rPr lang="de-DE" u="sng" dirty="0" err="1">
                <a:solidFill>
                  <a:schemeClr val="bg1"/>
                </a:solidFill>
              </a:rPr>
              <a:t>team</a:t>
            </a:r>
            <a:r>
              <a:rPr lang="de-DE" u="sng" dirty="0">
                <a:solidFill>
                  <a:schemeClr val="bg1"/>
                </a:solidFill>
              </a:rPr>
              <a:t> </a:t>
            </a:r>
            <a:r>
              <a:rPr lang="de-DE" u="sng" dirty="0" err="1">
                <a:solidFill>
                  <a:schemeClr val="bg1"/>
                </a:solidFill>
              </a:rPr>
              <a:t>members</a:t>
            </a:r>
            <a:r>
              <a:rPr lang="de-DE" u="sng" dirty="0">
                <a:solidFill>
                  <a:schemeClr val="bg1"/>
                </a:solidFill>
              </a:rPr>
              <a:t>:  </a:t>
            </a:r>
            <a:r>
              <a:rPr lang="de-DE" dirty="0">
                <a:solidFill>
                  <a:schemeClr val="bg1"/>
                </a:solidFill>
              </a:rPr>
              <a:t>Find </a:t>
            </a:r>
            <a:r>
              <a:rPr lang="de-DE" dirty="0" err="1">
                <a:solidFill>
                  <a:schemeClr val="bg1"/>
                </a:solidFill>
              </a:rPr>
              <a:t>literature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pappers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investigate</a:t>
            </a:r>
            <a:r>
              <a:rPr lang="de-DE" dirty="0">
                <a:solidFill>
                  <a:schemeClr val="bg1"/>
                </a:solidFill>
              </a:rPr>
              <a:t> different </a:t>
            </a:r>
            <a:r>
              <a:rPr lang="de-DE" dirty="0" err="1">
                <a:solidFill>
                  <a:schemeClr val="bg1"/>
                </a:solidFill>
              </a:rPr>
              <a:t>approaches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multiple, open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public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sources</a:t>
            </a:r>
            <a:r>
              <a:rPr lang="de-DE" dirty="0">
                <a:solidFill>
                  <a:schemeClr val="bg1"/>
                </a:solidFill>
              </a:rPr>
              <a:t> </a:t>
            </a:r>
            <a:endParaRPr lang="de-DE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Dennis</a:t>
            </a:r>
            <a:r>
              <a:rPr lang="de-DE" dirty="0">
                <a:solidFill>
                  <a:schemeClr val="bg1"/>
                </a:solidFill>
              </a:rPr>
              <a:t>: Project Management, </a:t>
            </a:r>
            <a:r>
              <a:rPr lang="de-DE" dirty="0" err="1">
                <a:solidFill>
                  <a:schemeClr val="bg1"/>
                </a:solidFill>
              </a:rPr>
              <a:t>merge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control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Project Plan, </a:t>
            </a:r>
            <a:r>
              <a:rPr lang="de-DE" dirty="0" err="1">
                <a:solidFill>
                  <a:schemeClr val="bg1"/>
                </a:solidFill>
              </a:rPr>
              <a:t>part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chord</a:t>
            </a:r>
            <a:r>
              <a:rPr lang="de-DE" dirty="0">
                <a:solidFill>
                  <a:schemeClr val="bg1"/>
                </a:solidFill>
              </a:rPr>
              <a:t> feature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Stella</a:t>
            </a:r>
            <a:r>
              <a:rPr lang="de-DE" dirty="0">
                <a:solidFill>
                  <a:schemeClr val="bg1"/>
                </a:solidFill>
              </a:rPr>
              <a:t>: Find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Explore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features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needed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extracted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Dennis, Joshua),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dataset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store</a:t>
            </a:r>
            <a:r>
              <a:rPr lang="de-DE" dirty="0">
                <a:solidFill>
                  <a:schemeClr val="bg1"/>
                </a:solidFill>
              </a:rPr>
              <a:t> in a </a:t>
            </a:r>
            <a:r>
              <a:rPr lang="de-DE" dirty="0" err="1">
                <a:solidFill>
                  <a:schemeClr val="bg1"/>
                </a:solidFill>
              </a:rPr>
              <a:t>csv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file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Joshua), Import </a:t>
            </a:r>
            <a:r>
              <a:rPr lang="de-DE" dirty="0" err="1">
                <a:solidFill>
                  <a:schemeClr val="bg1"/>
                </a:solidFill>
              </a:rPr>
              <a:t>confusion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matrices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coll</a:t>
            </a:r>
            <a:r>
              <a:rPr lang="de-DE" dirty="0">
                <a:solidFill>
                  <a:schemeClr val="bg1"/>
                </a:solidFill>
              </a:rPr>
              <a:t>.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Florian)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Joshua</a:t>
            </a:r>
            <a:r>
              <a:rPr lang="de-DE" dirty="0">
                <a:solidFill>
                  <a:schemeClr val="bg1"/>
                </a:solidFill>
              </a:rPr>
              <a:t>: Feature </a:t>
            </a:r>
            <a:r>
              <a:rPr lang="de-DE" dirty="0" err="1">
                <a:solidFill>
                  <a:schemeClr val="bg1"/>
                </a:solidFill>
              </a:rPr>
              <a:t>Extraction</a:t>
            </a:r>
            <a:r>
              <a:rPr lang="de-DE" dirty="0">
                <a:solidFill>
                  <a:schemeClr val="bg1"/>
                </a:solidFill>
              </a:rPr>
              <a:t>, Model </a:t>
            </a:r>
            <a:r>
              <a:rPr lang="de-DE" dirty="0" err="1">
                <a:solidFill>
                  <a:schemeClr val="bg1"/>
                </a:solidFill>
              </a:rPr>
              <a:t>Selection</a:t>
            </a:r>
            <a:r>
              <a:rPr lang="de-DE" dirty="0">
                <a:solidFill>
                  <a:schemeClr val="bg1"/>
                </a:solidFill>
              </a:rPr>
              <a:t>, Model Evaluation</a:t>
            </a: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Florian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en-GB" dirty="0">
                <a:solidFill>
                  <a:schemeClr val="bg1"/>
                </a:solidFill>
              </a:rPr>
              <a:t>Coding Manager, designed overall structure of the code and supported people during implementation, implementation of ensemble learners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u="sng" dirty="0">
                <a:solidFill>
                  <a:schemeClr val="bg1"/>
                </a:solidFill>
              </a:rPr>
              <a:t>Claas</a:t>
            </a:r>
            <a:r>
              <a:rPr lang="de-DE" dirty="0">
                <a:solidFill>
                  <a:schemeClr val="bg1"/>
                </a:solidFill>
              </a:rPr>
              <a:t>: design, </a:t>
            </a:r>
            <a:r>
              <a:rPr lang="de-DE" dirty="0" err="1">
                <a:solidFill>
                  <a:schemeClr val="bg1"/>
                </a:solidFill>
              </a:rPr>
              <a:t>implemenation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testing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input-box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4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038" name="Picture 14" descr="Vielen Dank für eure Aufmerksamkeit Noch Fragen? - Tough Spongebob ...">
            <a:extLst>
              <a:ext uri="{FF2B5EF4-FFF2-40B4-BE49-F238E27FC236}">
                <a16:creationId xmlns:a16="http://schemas.microsoft.com/office/drawing/2014/main" id="{62A8C2AB-4CB0-4ACF-A731-E8AF35FD4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37" y="1425692"/>
            <a:ext cx="5796590" cy="49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E9E510-613F-4FD0-AC7D-ED72757D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" y="139959"/>
            <a:ext cx="5937079" cy="41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28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C3AC0-E591-4858-A3F6-81C09888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E014F6-C23B-4B3B-A94E-173AAD2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9FE8B1-5264-4C98-A31A-69663FFC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A3EB07-EB7C-448C-8C22-DE80CE3A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</a:p>
        </p:txBody>
      </p:sp>
    </p:spTree>
    <p:extLst>
      <p:ext uri="{BB962C8B-B14F-4D97-AF65-F5344CB8AC3E}">
        <p14:creationId xmlns:p14="http://schemas.microsoft.com/office/powerpoint/2010/main" val="395859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AF11FFE-CC8C-4037-B5F1-4ABD29362F38}"/>
              </a:ext>
            </a:extLst>
          </p:cNvPr>
          <p:cNvSpPr/>
          <p:nvPr/>
        </p:nvSpPr>
        <p:spPr>
          <a:xfrm>
            <a:off x="340572" y="577115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>
                <a:solidFill>
                  <a:schemeClr val="bg1"/>
                </a:solidFill>
              </a:rPr>
              <a:t> </a:t>
            </a:r>
            <a:r>
              <a:rPr lang="de-DE" sz="4400">
                <a:solidFill>
                  <a:schemeClr val="bg1"/>
                </a:solidFill>
              </a:rPr>
              <a:t>Model Selection: SVM</a:t>
            </a:r>
            <a:endParaRPr lang="de-DE" sz="4200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DA370B-B446-4456-89FC-42BF6F454F64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A44EDD-7B01-427F-AC81-ACD1DE5C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495C"/>
                </a:solidFill>
                <a:effectLst/>
                <a:uLnTx/>
                <a:uFillTx/>
                <a:latin typeface="Dante"/>
                <a:ea typeface="+mn-ea"/>
                <a:cs typeface="+mn-cs"/>
              </a:rPr>
              <a:t>Hamburg, 20.07.2020  | Joshua, Stella, Claas, Florian, Dennis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495C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75C9E2AA-B90E-499D-A989-01F28C8DD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4288" y="1850866"/>
            <a:ext cx="910638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07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More Confusion Matrizes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495C"/>
                </a:solidFill>
                <a:effectLst/>
                <a:uLnTx/>
                <a:uFillTx/>
                <a:latin typeface="Dante"/>
                <a:ea typeface="+mn-ea"/>
                <a:cs typeface="+mn-cs"/>
              </a:rPr>
              <a:t>Hamburg, 20.07.2020  | Joshua, Stella, Claas, Florian, Dennis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495C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pic>
        <p:nvPicPr>
          <p:cNvPr id="10" name="Inhaltsplatzhalter 9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C4E28DB0-B298-49E9-AB36-6EA58E464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2" y="2182659"/>
            <a:ext cx="5532514" cy="4206875"/>
          </a:xfrm>
        </p:spPr>
      </p:pic>
      <p:pic>
        <p:nvPicPr>
          <p:cNvPr id="13" name="Grafik 12" descr="Ein Bild, das computer, Computer, Monitor enthält.&#10;&#10;Automatisch generierte Beschreibung">
            <a:extLst>
              <a:ext uri="{FF2B5EF4-FFF2-40B4-BE49-F238E27FC236}">
                <a16:creationId xmlns:a16="http://schemas.microsoft.com/office/drawing/2014/main" id="{B2F75ABA-F086-443B-9613-6F0E59784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27" y="2182659"/>
            <a:ext cx="5532515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0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C184C5-473C-4A8A-8879-5642E850AABB}"/>
              </a:ext>
            </a:extLst>
          </p:cNvPr>
          <p:cNvSpPr/>
          <p:nvPr/>
        </p:nvSpPr>
        <p:spPr>
          <a:xfrm>
            <a:off x="340572" y="570451"/>
            <a:ext cx="9986276" cy="86406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700">
                <a:solidFill>
                  <a:schemeClr val="bg1"/>
                </a:solidFill>
              </a:rPr>
              <a:t>More Confusion Matrizes</a:t>
            </a:r>
            <a:endParaRPr lang="de-DE" sz="47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C3CF4A-1128-4433-99C2-C2FD908A9C8C}"/>
              </a:ext>
            </a:extLst>
          </p:cNvPr>
          <p:cNvSpPr/>
          <p:nvPr/>
        </p:nvSpPr>
        <p:spPr>
          <a:xfrm>
            <a:off x="340571" y="1690688"/>
            <a:ext cx="11430803" cy="49785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BEFE5FF-42B4-47D4-AEBB-6B8E2EFB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495C"/>
                </a:solidFill>
                <a:effectLst/>
                <a:uLnTx/>
                <a:uFillTx/>
                <a:latin typeface="Dante"/>
                <a:ea typeface="+mn-ea"/>
                <a:cs typeface="+mn-cs"/>
              </a:rPr>
              <a:t>Hamburg, 20.07.2020  | Joshua, Stella, Claas, Florian, Dennis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7495C"/>
              </a:solidFill>
              <a:effectLst/>
              <a:uLnTx/>
              <a:uFillTx/>
              <a:latin typeface="Dante"/>
              <a:ea typeface="+mn-ea"/>
              <a:cs typeface="+mn-cs"/>
            </a:endParaRPr>
          </a:p>
        </p:txBody>
      </p:sp>
      <p:pic>
        <p:nvPicPr>
          <p:cNvPr id="11" name="Inhaltsplatzhalter 10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01C296B3-7861-42A4-8FC1-C146F0C8C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9" y="2182658"/>
            <a:ext cx="5532514" cy="4206875"/>
          </a:xfrm>
        </p:spPr>
      </p:pic>
      <p:pic>
        <p:nvPicPr>
          <p:cNvPr id="14" name="Grafik 13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E58399D7-D21A-4F6D-A6B2-B53566C0C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2658"/>
            <a:ext cx="5532514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6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find </a:t>
            </a:r>
            <a:r>
              <a:rPr lang="de-DE" sz="2800" dirty="0" err="1"/>
              <a:t>the</a:t>
            </a:r>
            <a:r>
              <a:rPr lang="de-DE" sz="2800" dirty="0"/>
              <a:t> code at: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 algn="ctr">
              <a:buNone/>
            </a:pPr>
            <a:r>
              <a:rPr lang="de-DE" sz="2800" dirty="0">
                <a:hlinkClick r:id="rId3"/>
              </a:rPr>
              <a:t>https://github.com/MrGandalv/MUGGE</a:t>
            </a:r>
            <a:endParaRPr lang="de-DE" sz="28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97376B-5D33-43AA-AEC9-E1CF7874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60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1000 songs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 songs for each genre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Audio duration: 30 seconds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Source of dataset: Kaggle.com, GTZAN Dataset-Music Genre Classification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6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7C89E0-5AB8-4672-B0A6-3334AD40BA47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Features</a:t>
            </a:r>
          </a:p>
        </p:txBody>
      </p:sp>
      <p:graphicFrame>
        <p:nvGraphicFramePr>
          <p:cNvPr id="8" name="Content Placeholder 2" descr="icon SmartArt graphic placeholder">
            <a:extLst>
              <a:ext uri="{FF2B5EF4-FFF2-40B4-BE49-F238E27FC236}">
                <a16:creationId xmlns:a16="http://schemas.microsoft.com/office/drawing/2014/main" id="{BF522A1C-6B92-4D25-BC83-0BB66116B8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398336"/>
              </p:ext>
            </p:extLst>
          </p:nvPr>
        </p:nvGraphicFramePr>
        <p:xfrm>
          <a:off x="1362456" y="2216133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782F722-5850-4CC3-9CA0-5F3C6ECB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5675E6-2863-45F8-9B40-60C3CE30A44E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Short-Time Fourier Transform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FCF5422-64B4-4FA5-AAAF-667388715C76}"/>
              </a:ext>
            </a:extLst>
          </p:cNvPr>
          <p:cNvSpPr/>
          <p:nvPr/>
        </p:nvSpPr>
        <p:spPr>
          <a:xfrm>
            <a:off x="293919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Music signals are highly non-stationary, i.e., their statistics change over time.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Meaningless to compute a single FT over an entire song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STFT is obtained by computing the Fourier transform for successive frames in a signal:					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					           with time m and frequency ω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Since we care about the spectral magnitude and not the phase content, we use the spectrogram, which shows the intensity of frequencies over time.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Spectogram</a:t>
            </a:r>
            <a:r>
              <a:rPr lang="en-US" dirty="0">
                <a:solidFill>
                  <a:schemeClr val="bg1"/>
                </a:solidFill>
              </a:rPr>
              <a:t> is simply the squared magnitude of the STFT: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F05D7FB-05BF-462D-A96A-789C937D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FD1119F-3368-4DCD-A5AA-F621DA21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02" y="3307543"/>
            <a:ext cx="3719502" cy="7207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31F4B9-47A8-41E7-90F7-A8D92DBC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441" y="5461836"/>
            <a:ext cx="2651125" cy="6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18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43549ED-79E6-468E-8843-6FFC4B23014D}"/>
              </a:ext>
            </a:extLst>
          </p:cNvPr>
          <p:cNvSpPr/>
          <p:nvPr/>
        </p:nvSpPr>
        <p:spPr>
          <a:xfrm>
            <a:off x="420624" y="595249"/>
            <a:ext cx="8560148" cy="86531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18AEF0-1D47-4D8D-96BB-C8A2B9E8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Zero Crossing Rate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C08B96-0CF7-4ED9-AA07-5B0566112CA6}"/>
              </a:ext>
            </a:extLst>
          </p:cNvPr>
          <p:cNvSpPr/>
          <p:nvPr/>
        </p:nvSpPr>
        <p:spPr>
          <a:xfrm>
            <a:off x="340572" y="1690688"/>
            <a:ext cx="11043288" cy="471011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23D4D9-1B55-4B72-BA48-843C61AA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number of times the amplitude of the signal passes through a value of zero, within a time interval.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Measure of smoothness of an audio signal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Higher values for highly percussive sounds like those in metal and pop.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where s: signal of length T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1A40E60-093C-484F-8A14-204922B16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328" y="3696879"/>
            <a:ext cx="4134427" cy="895475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D08C481-3124-4012-A2C7-3BFA6F92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8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9B146C1-2E80-4BCB-A255-74CCE057742F}"/>
              </a:ext>
            </a:extLst>
          </p:cNvPr>
          <p:cNvSpPr/>
          <p:nvPr/>
        </p:nvSpPr>
        <p:spPr>
          <a:xfrm>
            <a:off x="117083" y="166255"/>
            <a:ext cx="11702787" cy="599901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4" descr="A picture containing photo, table, window, sitting&#10;&#10;Description automatically generated">
            <a:extLst>
              <a:ext uri="{FF2B5EF4-FFF2-40B4-BE49-F238E27FC236}">
                <a16:creationId xmlns:a16="http://schemas.microsoft.com/office/drawing/2014/main" id="{818C4491-9D3D-4D90-B127-AECC7464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6" b="29800"/>
          <a:stretch/>
        </p:blipFill>
        <p:spPr>
          <a:xfrm>
            <a:off x="5762494" y="536282"/>
            <a:ext cx="5798216" cy="109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479C6-68C9-4623-8455-191C83E5AB4D}"/>
              </a:ext>
            </a:extLst>
          </p:cNvPr>
          <p:cNvSpPr txBox="1"/>
          <p:nvPr/>
        </p:nvSpPr>
        <p:spPr>
          <a:xfrm>
            <a:off x="447038" y="71157"/>
            <a:ext cx="101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                                                           </a:t>
            </a:r>
            <a:r>
              <a:rPr lang="de-DE" dirty="0">
                <a:solidFill>
                  <a:schemeClr val="bg1"/>
                </a:solidFill>
              </a:rPr>
              <a:t>Blues 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7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7BBAFD8-BB4E-46C2-B161-8F5C814C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94" y="1993422"/>
            <a:ext cx="5825465" cy="109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64E21F-E422-4F71-9792-5CD98698BDDF}"/>
              </a:ext>
            </a:extLst>
          </p:cNvPr>
          <p:cNvSpPr txBox="1"/>
          <p:nvPr/>
        </p:nvSpPr>
        <p:spPr>
          <a:xfrm>
            <a:off x="4304129" y="158973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</a:t>
            </a:r>
            <a:r>
              <a:rPr lang="de-DE" dirty="0" err="1">
                <a:solidFill>
                  <a:schemeClr val="bg1"/>
                </a:solidFill>
              </a:rPr>
              <a:t>Metal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comb&#10;&#10;Description automatically generated">
            <a:extLst>
              <a:ext uri="{FF2B5EF4-FFF2-40B4-BE49-F238E27FC236}">
                <a16:creationId xmlns:a16="http://schemas.microsoft.com/office/drawing/2014/main" id="{641E70D0-883A-432D-BBCA-A503CAF70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9" y="532822"/>
            <a:ext cx="5130800" cy="109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3B7B49-853A-44B4-B2FD-81F7B4A6A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0" y="1938119"/>
            <a:ext cx="5129784" cy="109175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01DC3BB-B57B-427E-8069-DEDCA7F19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6" y="3311315"/>
            <a:ext cx="5155768" cy="1097280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669AC344-C67B-48A4-A2B4-31965898F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94" y="3311315"/>
            <a:ext cx="5825464" cy="1017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8A1947-CA1E-4A69-B74C-319715FA92E8}"/>
              </a:ext>
            </a:extLst>
          </p:cNvPr>
          <p:cNvSpPr txBox="1"/>
          <p:nvPr/>
        </p:nvSpPr>
        <p:spPr>
          <a:xfrm>
            <a:off x="2079311" y="2996739"/>
            <a:ext cx="59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                          </a:t>
            </a:r>
            <a:r>
              <a:rPr lang="de-DE" dirty="0" err="1">
                <a:solidFill>
                  <a:schemeClr val="bg1"/>
                </a:solidFill>
              </a:rPr>
              <a:t>Classical</a:t>
            </a:r>
            <a:r>
              <a:rPr lang="de-DE" dirty="0">
                <a:solidFill>
                  <a:schemeClr val="bg1"/>
                </a:solidFill>
              </a:rPr>
              <a:t>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35085F-2BC7-439C-A0B8-03D5A5C8C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5" y="4797399"/>
            <a:ext cx="5155369" cy="1097195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BB0CCAD-811D-44B3-A8CB-25DE67525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54" y="4797399"/>
            <a:ext cx="5838403" cy="1097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F4F770-BE8A-490C-950E-6DE850EA7C8C}"/>
              </a:ext>
            </a:extLst>
          </p:cNvPr>
          <p:cNvSpPr txBox="1"/>
          <p:nvPr/>
        </p:nvSpPr>
        <p:spPr>
          <a:xfrm>
            <a:off x="3623190" y="4403746"/>
            <a:ext cx="441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Jazz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F35AD-CE2C-4807-B164-8EF9D2F0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5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55242-AFFA-4399-B59F-F40D25921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0AA2063-2EFE-4B17-9B66-0CEF1B64C116}"/>
              </a:ext>
            </a:extLst>
          </p:cNvPr>
          <p:cNvSpPr/>
          <p:nvPr/>
        </p:nvSpPr>
        <p:spPr>
          <a:xfrm>
            <a:off x="137270" y="127740"/>
            <a:ext cx="11677046" cy="622997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1D6C9D64-DF82-4DF1-88A3-37BAF779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85921"/>
            <a:ext cx="5504688" cy="109728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C9DAF-D19F-4847-ADC9-D50E2AED4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54" y="500282"/>
            <a:ext cx="5621352" cy="1097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C975E-81A4-430F-A621-2DDC9073FCE7}"/>
              </a:ext>
            </a:extLst>
          </p:cNvPr>
          <p:cNvSpPr txBox="1"/>
          <p:nvPr/>
        </p:nvSpPr>
        <p:spPr>
          <a:xfrm>
            <a:off x="2778666" y="116589"/>
            <a:ext cx="640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 Pop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: 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2E2CB-F618-4947-B4A3-F761E703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1887669"/>
            <a:ext cx="5504688" cy="109728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9CF0372B-775F-4864-A506-B12656A85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1896936"/>
            <a:ext cx="5621352" cy="1083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95F434-FA4B-43D9-A2E2-35F7DF564146}"/>
              </a:ext>
            </a:extLst>
          </p:cNvPr>
          <p:cNvSpPr txBox="1"/>
          <p:nvPr/>
        </p:nvSpPr>
        <p:spPr>
          <a:xfrm>
            <a:off x="2835314" y="1558390"/>
            <a:ext cx="565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Rock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033942-576D-485A-B72D-F4C7E3796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3291177"/>
            <a:ext cx="5504688" cy="109728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60211-42B6-4034-ABEC-29199E46F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96" y="3295000"/>
            <a:ext cx="5621352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2D82DC-ED08-4D80-8E2F-749DE66BB112}"/>
              </a:ext>
            </a:extLst>
          </p:cNvPr>
          <p:cNvSpPr txBox="1"/>
          <p:nvPr/>
        </p:nvSpPr>
        <p:spPr>
          <a:xfrm>
            <a:off x="2729622" y="2980152"/>
            <a:ext cx="673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                                  Country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 descr="A picture containing measure, object&#10;&#10;Description automatically generated">
            <a:extLst>
              <a:ext uri="{FF2B5EF4-FFF2-40B4-BE49-F238E27FC236}">
                <a16:creationId xmlns:a16="http://schemas.microsoft.com/office/drawing/2014/main" id="{68D5D9FE-5E80-4026-A19E-93C5420F8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6" y="4737530"/>
            <a:ext cx="5504688" cy="112416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4B519F7D-D1D9-40E7-8CE2-D162BA7A4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88" y="4737530"/>
            <a:ext cx="5686568" cy="1124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1563D5-07B1-455E-A113-CD42BA4DFCD4}"/>
              </a:ext>
            </a:extLst>
          </p:cNvPr>
          <p:cNvSpPr txBox="1"/>
          <p:nvPr/>
        </p:nvSpPr>
        <p:spPr>
          <a:xfrm>
            <a:off x="3419060" y="4410864"/>
            <a:ext cx="550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            </a:t>
            </a:r>
            <a:r>
              <a:rPr lang="de-DE" dirty="0">
                <a:solidFill>
                  <a:schemeClr val="bg1"/>
                </a:solidFill>
              </a:rPr>
              <a:t>Disco Zero </a:t>
            </a:r>
            <a:r>
              <a:rPr lang="de-DE" dirty="0" err="1">
                <a:solidFill>
                  <a:schemeClr val="bg1"/>
                </a:solidFill>
              </a:rPr>
              <a:t>Crossings</a:t>
            </a:r>
            <a:r>
              <a:rPr lang="de-DE" dirty="0">
                <a:solidFill>
                  <a:schemeClr val="bg1"/>
                </a:solidFill>
              </a:rPr>
              <a:t>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2D80F2-8484-467B-AAFB-3384CBD7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Hamburg, 20.07.2020  | Joshua, Stella, Claas, Florian, Dennis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1975</Words>
  <Application>Microsoft Office PowerPoint</Application>
  <PresentationFormat>Breitbild</PresentationFormat>
  <Paragraphs>248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39</vt:i4>
      </vt:variant>
    </vt:vector>
  </HeadingPairs>
  <TitlesOfParts>
    <vt:vector size="52" baseType="lpstr">
      <vt:lpstr>Arial</vt:lpstr>
      <vt:lpstr>Calibri</vt:lpstr>
      <vt:lpstr>Century Gothic</vt:lpstr>
      <vt:lpstr>Dante</vt:lpstr>
      <vt:lpstr>Dante (Headings)2</vt:lpstr>
      <vt:lpstr>Elephant</vt:lpstr>
      <vt:lpstr>Franklin Gothic Book</vt:lpstr>
      <vt:lpstr>Roboto</vt:lpstr>
      <vt:lpstr>Wingdings</vt:lpstr>
      <vt:lpstr>Wingdings 2</vt:lpstr>
      <vt:lpstr>OffsetVTI</vt:lpstr>
      <vt:lpstr>BrushVTI</vt:lpstr>
      <vt:lpstr>Crop</vt:lpstr>
      <vt:lpstr>M.U.G.G.E.  Mostly Unfinished Genre Grading Engine</vt:lpstr>
      <vt:lpstr>Goals</vt:lpstr>
      <vt:lpstr>Music Genres</vt:lpstr>
      <vt:lpstr>Dataset</vt:lpstr>
      <vt:lpstr>Features</vt:lpstr>
      <vt:lpstr>Short-Time Fourier Transform</vt:lpstr>
      <vt:lpstr>Zero Crossing Rate</vt:lpstr>
      <vt:lpstr>PowerPoint-Präsentation</vt:lpstr>
      <vt:lpstr>PowerPoint-Präsentation</vt:lpstr>
      <vt:lpstr>PowerPoint-Präsentation</vt:lpstr>
      <vt:lpstr>Spectral Centroid</vt:lpstr>
      <vt:lpstr>MFCC</vt:lpstr>
      <vt:lpstr>Chroma</vt:lpstr>
      <vt:lpstr>Chord Feature</vt:lpstr>
      <vt:lpstr>Chord Feature</vt:lpstr>
      <vt:lpstr>Our Classifiers</vt:lpstr>
      <vt:lpstr>Model Selection: MLP </vt:lpstr>
      <vt:lpstr>Parameters with highest accuracy</vt:lpstr>
      <vt:lpstr>Parameters with highest accuracy</vt:lpstr>
      <vt:lpstr>Evaluation: Accuracies</vt:lpstr>
      <vt:lpstr>Confusion Matrizes</vt:lpstr>
      <vt:lpstr>Confusion Matrizes</vt:lpstr>
      <vt:lpstr>Ensemble Methods</vt:lpstr>
      <vt:lpstr>Ensemble Methods</vt:lpstr>
      <vt:lpstr>Ensemble Methods</vt:lpstr>
      <vt:lpstr>Input-Pipeline</vt:lpstr>
      <vt:lpstr>Input-Pipeline</vt:lpstr>
      <vt:lpstr>Input-Pipeline</vt:lpstr>
      <vt:lpstr>Input-Pipeline</vt:lpstr>
      <vt:lpstr>Outlook:</vt:lpstr>
      <vt:lpstr>References 1/2</vt:lpstr>
      <vt:lpstr>References 2/2</vt:lpstr>
      <vt:lpstr>Task Distribution</vt:lpstr>
      <vt:lpstr>PowerPoint-Präsentation</vt:lpstr>
      <vt:lpstr>Appendix</vt:lpstr>
      <vt:lpstr> Model Selection: SVM</vt:lpstr>
      <vt:lpstr>More Confusion Matrizes</vt:lpstr>
      <vt:lpstr>More Confusion Matrizes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Köll</dc:creator>
  <cp:lastModifiedBy>Dennis Köll</cp:lastModifiedBy>
  <cp:revision>64</cp:revision>
  <dcterms:created xsi:type="dcterms:W3CDTF">2020-07-09T11:08:09Z</dcterms:created>
  <dcterms:modified xsi:type="dcterms:W3CDTF">2020-07-15T21:56:26Z</dcterms:modified>
</cp:coreProperties>
</file>